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2"/>
  </p:notesMasterIdLst>
  <p:handoutMasterIdLst>
    <p:handoutMasterId r:id="rId23"/>
  </p:handoutMasterIdLst>
  <p:sldIdLst>
    <p:sldId id="392" r:id="rId2"/>
    <p:sldId id="397" r:id="rId3"/>
    <p:sldId id="400" r:id="rId4"/>
    <p:sldId id="398" r:id="rId5"/>
    <p:sldId id="401" r:id="rId6"/>
    <p:sldId id="399" r:id="rId7"/>
    <p:sldId id="402" r:id="rId8"/>
    <p:sldId id="404" r:id="rId9"/>
    <p:sldId id="403" r:id="rId10"/>
    <p:sldId id="405" r:id="rId11"/>
    <p:sldId id="407" r:id="rId12"/>
    <p:sldId id="409" r:id="rId13"/>
    <p:sldId id="406" r:id="rId14"/>
    <p:sldId id="408" r:id="rId15"/>
    <p:sldId id="410" r:id="rId16"/>
    <p:sldId id="411" r:id="rId17"/>
    <p:sldId id="412" r:id="rId18"/>
    <p:sldId id="413" r:id="rId19"/>
    <p:sldId id="414" r:id="rId20"/>
    <p:sldId id="415" r:id="rId21"/>
  </p:sldIdLst>
  <p:sldSz cx="9144000" cy="6858000" type="screen4x3"/>
  <p:notesSz cx="6934200" cy="9220200"/>
  <p:custShowLst>
    <p:custShow name="ORIENTATION" id="0">
      <p:sldLst/>
    </p:custShow>
  </p:custShowLst>
  <p:custDataLst>
    <p:tags r:id="rId24"/>
  </p:custDataLst>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CC"/>
    <a:srgbClr val="CC3300"/>
    <a:srgbClr val="FF7C80"/>
    <a:srgbClr val="FF6600"/>
    <a:srgbClr val="00CC99"/>
    <a:srgbClr val="808080"/>
    <a:srgbClr val="08000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0375"/>
          </a:xfrm>
          <a:prstGeom prst="rect">
            <a:avLst/>
          </a:prstGeom>
        </p:spPr>
        <p:txBody>
          <a:bodyPr vert="horz" lIns="91440" tIns="45720" rIns="91440" bIns="45720" rtlCol="0"/>
          <a:lstStyle>
            <a:lvl1pPr algn="l" eaLnBrk="1" hangingPunct="1">
              <a:defRPr sz="1200">
                <a:latin typeface="Arial" charset="0"/>
                <a:ea typeface="+mn-ea"/>
                <a:cs typeface="Arial" charset="0"/>
              </a:defRPr>
            </a:lvl1pPr>
          </a:lstStyle>
          <a:p>
            <a:pPr>
              <a:defRPr/>
            </a:pPr>
            <a:endParaRPr lang="en-US"/>
          </a:p>
        </p:txBody>
      </p:sp>
      <p:sp>
        <p:nvSpPr>
          <p:cNvPr id="3" name="Date Placeholder 2"/>
          <p:cNvSpPr>
            <a:spLocks noGrp="1"/>
          </p:cNvSpPr>
          <p:nvPr>
            <p:ph type="dt" sz="quarter" idx="1"/>
          </p:nvPr>
        </p:nvSpPr>
        <p:spPr>
          <a:xfrm>
            <a:off x="3927475" y="0"/>
            <a:ext cx="3005138" cy="4603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cs typeface="Arial" charset="0"/>
              </a:defRPr>
            </a:lvl1pPr>
          </a:lstStyle>
          <a:p>
            <a:pPr>
              <a:defRPr/>
            </a:pPr>
            <a:fld id="{4AF4AE47-FAEC-2445-B1B5-A902EE93B3CF}" type="datetimeFigureOut">
              <a:rPr lang="en-US"/>
              <a:pPr>
                <a:defRPr/>
              </a:pPr>
              <a:t>12/2/2015</a:t>
            </a:fld>
            <a:endParaRPr lang="en-US"/>
          </a:p>
        </p:txBody>
      </p:sp>
      <p:sp>
        <p:nvSpPr>
          <p:cNvPr id="4" name="Footer Placeholder 3"/>
          <p:cNvSpPr>
            <a:spLocks noGrp="1"/>
          </p:cNvSpPr>
          <p:nvPr>
            <p:ph type="ftr" sz="quarter" idx="2"/>
          </p:nvPr>
        </p:nvSpPr>
        <p:spPr>
          <a:xfrm>
            <a:off x="0" y="8758238"/>
            <a:ext cx="3005138" cy="460375"/>
          </a:xfrm>
          <a:prstGeom prst="rect">
            <a:avLst/>
          </a:prstGeom>
        </p:spPr>
        <p:txBody>
          <a:bodyPr vert="horz" lIns="91440" tIns="45720" rIns="91440" bIns="45720" rtlCol="0" anchor="b"/>
          <a:lstStyle>
            <a:lvl1pPr algn="l" eaLnBrk="1" hangingPunct="1">
              <a:defRPr sz="1200">
                <a:latin typeface="Arial" charset="0"/>
                <a:ea typeface="+mn-ea"/>
                <a:cs typeface="Arial" charset="0"/>
              </a:defRPr>
            </a:lvl1pPr>
          </a:lstStyle>
          <a:p>
            <a:pPr>
              <a:defRPr/>
            </a:pPr>
            <a:endParaRPr lang="en-US"/>
          </a:p>
        </p:txBody>
      </p:sp>
      <p:sp>
        <p:nvSpPr>
          <p:cNvPr id="5" name="Slide Number Placeholder 4"/>
          <p:cNvSpPr>
            <a:spLocks noGrp="1"/>
          </p:cNvSpPr>
          <p:nvPr>
            <p:ph type="sldNum" sz="quarter" idx="3"/>
          </p:nvPr>
        </p:nvSpPr>
        <p:spPr>
          <a:xfrm>
            <a:off x="3927475" y="8758238"/>
            <a:ext cx="3005138" cy="46037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charset="0"/>
              </a:defRPr>
            </a:lvl1pPr>
          </a:lstStyle>
          <a:p>
            <a:pPr>
              <a:defRPr/>
            </a:pPr>
            <a:fld id="{D979DA5B-ACE2-D248-A52C-09DBF743C625}" type="slidenum">
              <a:rPr lang="en-US"/>
              <a:pPr>
                <a:defRPr/>
              </a:pPr>
              <a:t>‹#›</a:t>
            </a:fld>
            <a:endParaRPr lang="en-US"/>
          </a:p>
        </p:txBody>
      </p:sp>
    </p:spTree>
    <p:extLst>
      <p:ext uri="{BB962C8B-B14F-4D97-AF65-F5344CB8AC3E}">
        <p14:creationId xmlns:p14="http://schemas.microsoft.com/office/powerpoint/2010/main" val="23019419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27475" y="0"/>
            <a:ext cx="3005138" cy="460375"/>
          </a:xfrm>
          <a:prstGeom prst="rect">
            <a:avLst/>
          </a:prstGeom>
        </p:spPr>
        <p:txBody>
          <a:bodyPr vert="horz" lIns="91440" tIns="45720" rIns="91440" bIns="45720" rtlCol="0"/>
          <a:lstStyle>
            <a:lvl1pPr algn="r">
              <a:defRPr sz="1200"/>
            </a:lvl1pPr>
          </a:lstStyle>
          <a:p>
            <a:fld id="{52ED4A5C-9E81-D346-A17E-9EEFAD417825}" type="datetimeFigureOut">
              <a:rPr lang="en-US" smtClean="0"/>
              <a:t>12/2/2015</a:t>
            </a:fld>
            <a:endParaRPr lang="en-US"/>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3738" y="4379913"/>
            <a:ext cx="5546725" cy="41481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8238"/>
            <a:ext cx="3005138" cy="4603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27475" y="8758238"/>
            <a:ext cx="3005138" cy="460375"/>
          </a:xfrm>
          <a:prstGeom prst="rect">
            <a:avLst/>
          </a:prstGeom>
        </p:spPr>
        <p:txBody>
          <a:bodyPr vert="horz" lIns="91440" tIns="45720" rIns="91440" bIns="45720" rtlCol="0" anchor="b"/>
          <a:lstStyle>
            <a:lvl1pPr algn="r">
              <a:defRPr sz="1200"/>
            </a:lvl1pPr>
          </a:lstStyle>
          <a:p>
            <a:fld id="{3C6F421A-42B1-864B-A6CE-22F035651A46}" type="slidenum">
              <a:rPr lang="en-US" smtClean="0"/>
              <a:t>‹#›</a:t>
            </a:fld>
            <a:endParaRPr lang="en-US"/>
          </a:p>
        </p:txBody>
      </p:sp>
    </p:spTree>
    <p:extLst>
      <p:ext uri="{BB962C8B-B14F-4D97-AF65-F5344CB8AC3E}">
        <p14:creationId xmlns:p14="http://schemas.microsoft.com/office/powerpoint/2010/main" val="34460253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DX Video</a:t>
            </a:r>
          </a:p>
          <a:p>
            <a:r>
              <a:rPr lang="en-US" dirty="0" smtClean="0"/>
              <a:t>First reactions</a:t>
            </a:r>
          </a:p>
          <a:p>
            <a:pPr lvl="1"/>
            <a:r>
              <a:rPr lang="en-US" dirty="0" err="1" smtClean="0"/>
              <a:t>Bafoonery</a:t>
            </a:r>
            <a:endParaRPr lang="en-US" dirty="0" smtClean="0"/>
          </a:p>
          <a:p>
            <a:pPr lvl="2"/>
            <a:r>
              <a:rPr lang="en-US" dirty="0" smtClean="0"/>
              <a:t>In hazing laws</a:t>
            </a:r>
          </a:p>
          <a:p>
            <a:pPr lvl="3"/>
            <a:r>
              <a:rPr lang="en-US" dirty="0" smtClean="0"/>
              <a:t>Definition</a:t>
            </a:r>
          </a:p>
          <a:p>
            <a:endParaRPr lang="en-US" dirty="0"/>
          </a:p>
        </p:txBody>
      </p:sp>
      <p:sp>
        <p:nvSpPr>
          <p:cNvPr id="4" name="Slide Number Placeholder 3"/>
          <p:cNvSpPr>
            <a:spLocks noGrp="1"/>
          </p:cNvSpPr>
          <p:nvPr>
            <p:ph type="sldNum" sz="quarter" idx="10"/>
          </p:nvPr>
        </p:nvSpPr>
        <p:spPr/>
        <p:txBody>
          <a:bodyPr/>
          <a:lstStyle/>
          <a:p>
            <a:fld id="{3C6F421A-42B1-864B-A6CE-22F035651A46}" type="slidenum">
              <a:rPr lang="en-US" smtClean="0"/>
              <a:t>2</a:t>
            </a:fld>
            <a:endParaRPr lang="en-US"/>
          </a:p>
        </p:txBody>
      </p:sp>
    </p:spTree>
    <p:extLst>
      <p:ext uri="{BB962C8B-B14F-4D97-AF65-F5344CB8AC3E}">
        <p14:creationId xmlns:p14="http://schemas.microsoft.com/office/powerpoint/2010/main" val="1572707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Definition of literature </a:t>
            </a:r>
          </a:p>
          <a:p>
            <a:r>
              <a:rPr lang="en-US" dirty="0" smtClean="0"/>
              <a:t>What does that mean to WV</a:t>
            </a:r>
          </a:p>
          <a:p>
            <a:r>
              <a:rPr lang="en-US" dirty="0" smtClean="0"/>
              <a:t>WV state law</a:t>
            </a:r>
          </a:p>
          <a:p>
            <a:pPr lvl="1"/>
            <a:r>
              <a:rPr lang="en-US" dirty="0" smtClean="0"/>
              <a:t>44 other states with hazing laws</a:t>
            </a:r>
          </a:p>
          <a:p>
            <a:endParaRPr lang="en-US" dirty="0"/>
          </a:p>
        </p:txBody>
      </p:sp>
      <p:sp>
        <p:nvSpPr>
          <p:cNvPr id="4" name="Slide Number Placeholder 3"/>
          <p:cNvSpPr>
            <a:spLocks noGrp="1"/>
          </p:cNvSpPr>
          <p:nvPr>
            <p:ph type="sldNum" sz="quarter" idx="10"/>
          </p:nvPr>
        </p:nvSpPr>
        <p:spPr/>
        <p:txBody>
          <a:bodyPr/>
          <a:lstStyle/>
          <a:p>
            <a:fld id="{3C6F421A-42B1-864B-A6CE-22F035651A46}" type="slidenum">
              <a:rPr lang="en-US" smtClean="0"/>
              <a:t>4</a:t>
            </a:fld>
            <a:endParaRPr lang="en-US"/>
          </a:p>
        </p:txBody>
      </p:sp>
    </p:spTree>
    <p:extLst>
      <p:ext uri="{BB962C8B-B14F-4D97-AF65-F5344CB8AC3E}">
        <p14:creationId xmlns:p14="http://schemas.microsoft.com/office/powerpoint/2010/main" val="2344740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6F421A-42B1-864B-A6CE-22F035651A46}" type="slidenum">
              <a:rPr lang="en-US" smtClean="0"/>
              <a:t>5</a:t>
            </a:fld>
            <a:endParaRPr lang="en-US"/>
          </a:p>
        </p:txBody>
      </p:sp>
    </p:spTree>
    <p:extLst>
      <p:ext uri="{BB962C8B-B14F-4D97-AF65-F5344CB8AC3E}">
        <p14:creationId xmlns:p14="http://schemas.microsoft.com/office/powerpoint/2010/main" val="3615413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6F421A-42B1-864B-A6CE-22F035651A46}" type="slidenum">
              <a:rPr lang="en-US" smtClean="0"/>
              <a:t>7</a:t>
            </a:fld>
            <a:endParaRPr lang="en-US"/>
          </a:p>
        </p:txBody>
      </p:sp>
    </p:spTree>
    <p:extLst>
      <p:ext uri="{BB962C8B-B14F-4D97-AF65-F5344CB8AC3E}">
        <p14:creationId xmlns:p14="http://schemas.microsoft.com/office/powerpoint/2010/main" val="1421759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6F421A-42B1-864B-A6CE-22F035651A46}" type="slidenum">
              <a:rPr lang="en-US" smtClean="0"/>
              <a:t>8</a:t>
            </a:fld>
            <a:endParaRPr lang="en-US"/>
          </a:p>
        </p:txBody>
      </p:sp>
    </p:spTree>
    <p:extLst>
      <p:ext uri="{BB962C8B-B14F-4D97-AF65-F5344CB8AC3E}">
        <p14:creationId xmlns:p14="http://schemas.microsoft.com/office/powerpoint/2010/main" val="3615413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11,000 students</a:t>
            </a:r>
          </a:p>
          <a:p>
            <a:r>
              <a:rPr lang="en-US" dirty="0" smtClean="0"/>
              <a:t>53 colleges/universities</a:t>
            </a:r>
            <a:endParaRPr lang="en-US" dirty="0"/>
          </a:p>
        </p:txBody>
      </p:sp>
      <p:sp>
        <p:nvSpPr>
          <p:cNvPr id="4" name="Slide Number Placeholder 3"/>
          <p:cNvSpPr>
            <a:spLocks noGrp="1"/>
          </p:cNvSpPr>
          <p:nvPr>
            <p:ph type="sldNum" sz="quarter" idx="10"/>
          </p:nvPr>
        </p:nvSpPr>
        <p:spPr/>
        <p:txBody>
          <a:bodyPr/>
          <a:lstStyle/>
          <a:p>
            <a:fld id="{3C6F421A-42B1-864B-A6CE-22F035651A46}" type="slidenum">
              <a:rPr lang="en-US" smtClean="0"/>
              <a:t>9</a:t>
            </a:fld>
            <a:endParaRPr lang="en-US"/>
          </a:p>
        </p:txBody>
      </p:sp>
    </p:spTree>
    <p:extLst>
      <p:ext uri="{BB962C8B-B14F-4D97-AF65-F5344CB8AC3E}">
        <p14:creationId xmlns:p14="http://schemas.microsoft.com/office/powerpoint/2010/main" val="855952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48% friend,41% another group member</a:t>
            </a:r>
            <a:endParaRPr lang="en-US" dirty="0"/>
          </a:p>
        </p:txBody>
      </p:sp>
      <p:sp>
        <p:nvSpPr>
          <p:cNvPr id="4" name="Slide Number Placeholder 3"/>
          <p:cNvSpPr>
            <a:spLocks noGrp="1"/>
          </p:cNvSpPr>
          <p:nvPr>
            <p:ph type="sldNum" sz="quarter" idx="10"/>
          </p:nvPr>
        </p:nvSpPr>
        <p:spPr/>
        <p:txBody>
          <a:bodyPr/>
          <a:lstStyle/>
          <a:p>
            <a:fld id="{3C6F421A-42B1-864B-A6CE-22F035651A46}" type="slidenum">
              <a:rPr lang="en-US" smtClean="0"/>
              <a:t>11</a:t>
            </a:fld>
            <a:endParaRPr lang="en-US"/>
          </a:p>
        </p:txBody>
      </p:sp>
    </p:spTree>
    <p:extLst>
      <p:ext uri="{BB962C8B-B14F-4D97-AF65-F5344CB8AC3E}">
        <p14:creationId xmlns:p14="http://schemas.microsoft.com/office/powerpoint/2010/main" val="3403207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Code</a:t>
            </a:r>
            <a:r>
              <a:rPr lang="en-US" baseline="0" dirty="0" smtClean="0"/>
              <a:t> words- </a:t>
            </a:r>
          </a:p>
          <a:p>
            <a:r>
              <a:rPr lang="en-US" baseline="0" dirty="0" smtClean="0"/>
              <a:t>Social media</a:t>
            </a:r>
          </a:p>
          <a:p>
            <a:r>
              <a:rPr lang="en-US" baseline="0" dirty="0" smtClean="0"/>
              <a:t>Dropping hints</a:t>
            </a:r>
          </a:p>
          <a:p>
            <a:r>
              <a:rPr lang="en-US" baseline="0" dirty="0" smtClean="0"/>
              <a:t>Overemphasizing events</a:t>
            </a:r>
          </a:p>
          <a:p>
            <a:r>
              <a:rPr lang="en-US" baseline="0" dirty="0" smtClean="0"/>
              <a:t>Calisthenics </a:t>
            </a:r>
          </a:p>
        </p:txBody>
      </p:sp>
      <p:sp>
        <p:nvSpPr>
          <p:cNvPr id="4" name="Slide Number Placeholder 3"/>
          <p:cNvSpPr>
            <a:spLocks noGrp="1"/>
          </p:cNvSpPr>
          <p:nvPr>
            <p:ph type="sldNum" sz="quarter" idx="10"/>
          </p:nvPr>
        </p:nvSpPr>
        <p:spPr/>
        <p:txBody>
          <a:bodyPr/>
          <a:lstStyle/>
          <a:p>
            <a:fld id="{3C6F421A-42B1-864B-A6CE-22F035651A46}" type="slidenum">
              <a:rPr lang="en-US" smtClean="0"/>
              <a:t>14</a:t>
            </a:fld>
            <a:endParaRPr lang="en-US"/>
          </a:p>
        </p:txBody>
      </p:sp>
    </p:spTree>
    <p:extLst>
      <p:ext uri="{BB962C8B-B14F-4D97-AF65-F5344CB8AC3E}">
        <p14:creationId xmlns:p14="http://schemas.microsoft.com/office/powerpoint/2010/main" val="1965930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it is and an example</a:t>
            </a:r>
            <a:endParaRPr lang="en-US" dirty="0"/>
          </a:p>
        </p:txBody>
      </p:sp>
      <p:sp>
        <p:nvSpPr>
          <p:cNvPr id="4" name="Slide Number Placeholder 3"/>
          <p:cNvSpPr>
            <a:spLocks noGrp="1"/>
          </p:cNvSpPr>
          <p:nvPr>
            <p:ph type="sldNum" sz="quarter" idx="10"/>
          </p:nvPr>
        </p:nvSpPr>
        <p:spPr/>
        <p:txBody>
          <a:bodyPr/>
          <a:lstStyle/>
          <a:p>
            <a:fld id="{3C6F421A-42B1-864B-A6CE-22F035651A46}" type="slidenum">
              <a:rPr lang="en-US" smtClean="0"/>
              <a:t>17</a:t>
            </a:fld>
            <a:endParaRPr lang="en-US"/>
          </a:p>
        </p:txBody>
      </p:sp>
    </p:spTree>
    <p:extLst>
      <p:ext uri="{BB962C8B-B14F-4D97-AF65-F5344CB8AC3E}">
        <p14:creationId xmlns:p14="http://schemas.microsoft.com/office/powerpoint/2010/main" val="2628772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2754" name="Rectangle 2"/>
          <p:cNvSpPr>
            <a:spLocks noGrp="1" noChangeArrowheads="1"/>
          </p:cNvSpPr>
          <p:nvPr>
            <p:ph type="ctrTitle"/>
          </p:nvPr>
        </p:nvSpPr>
        <p:spPr>
          <a:xfrm>
            <a:off x="381000" y="914400"/>
            <a:ext cx="3352800" cy="3581400"/>
          </a:xfrm>
        </p:spPr>
        <p:txBody>
          <a:bodyPr/>
          <a:lstStyle>
            <a:lvl1pPr>
              <a:lnSpc>
                <a:spcPct val="150000"/>
              </a:lnSpc>
              <a:defRPr sz="4400"/>
            </a:lvl1pPr>
          </a:lstStyle>
          <a:p>
            <a:r>
              <a:rPr lang="en-US"/>
              <a:t>Click to edit Master title style</a:t>
            </a:r>
          </a:p>
        </p:txBody>
      </p:sp>
      <p:sp>
        <p:nvSpPr>
          <p:cNvPr id="202755" name="Rectangle 3"/>
          <p:cNvSpPr>
            <a:spLocks noGrp="1" noChangeArrowheads="1"/>
          </p:cNvSpPr>
          <p:nvPr>
            <p:ph type="subTitle" idx="1"/>
          </p:nvPr>
        </p:nvSpPr>
        <p:spPr>
          <a:xfrm>
            <a:off x="381000" y="4724400"/>
            <a:ext cx="3352800" cy="946150"/>
          </a:xfrm>
        </p:spPr>
        <p:txBody>
          <a:bodyPr/>
          <a:lstStyle>
            <a:lvl1pPr marL="0" indent="0">
              <a:buFontTx/>
              <a:buNone/>
              <a:defRPr sz="2800"/>
            </a:lvl1pPr>
          </a:lstStyle>
          <a:p>
            <a:r>
              <a:rPr lang="en-US"/>
              <a:t>Click to edit Master subtitle style</a:t>
            </a:r>
          </a:p>
        </p:txBody>
      </p:sp>
      <p:sp>
        <p:nvSpPr>
          <p:cNvPr id="4" name="Rectangle 4"/>
          <p:cNvSpPr>
            <a:spLocks noGrp="1" noChangeArrowheads="1"/>
          </p:cNvSpPr>
          <p:nvPr>
            <p:ph type="dt" sz="half" idx="10"/>
          </p:nvPr>
        </p:nvSpPr>
        <p:spPr>
          <a:xfrm>
            <a:off x="228600" y="6248400"/>
            <a:ext cx="1905000" cy="457200"/>
          </a:xfrm>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2362200" y="6248400"/>
            <a:ext cx="4343400" cy="457200"/>
          </a:xfrm>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7010400" y="6248400"/>
            <a:ext cx="1905000" cy="457200"/>
          </a:xfrm>
        </p:spPr>
        <p:txBody>
          <a:bodyPr/>
          <a:lstStyle>
            <a:lvl1pPr>
              <a:defRPr smtClean="0"/>
            </a:lvl1pPr>
          </a:lstStyle>
          <a:p>
            <a:pPr>
              <a:defRPr/>
            </a:pPr>
            <a:fld id="{26474C50-C312-0544-BD01-694ED7E81E1B}" type="slidenum">
              <a:rPr lang="en-US"/>
              <a:pPr>
                <a:defRPr/>
              </a:pPr>
              <a:t>‹#›</a:t>
            </a:fld>
            <a:endParaRPr lang="en-US"/>
          </a:p>
        </p:txBody>
      </p:sp>
    </p:spTree>
    <p:extLst>
      <p:ext uri="{BB962C8B-B14F-4D97-AF65-F5344CB8AC3E}">
        <p14:creationId xmlns:p14="http://schemas.microsoft.com/office/powerpoint/2010/main" val="246310375"/>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528480-8162-544E-AFE1-4EE953F2E670}" type="slidenum">
              <a:rPr lang="en-US"/>
              <a:pPr>
                <a:defRPr/>
              </a:pPr>
              <a:t>‹#›</a:t>
            </a:fld>
            <a:endParaRPr lang="en-US"/>
          </a:p>
        </p:txBody>
      </p:sp>
    </p:spTree>
    <p:extLst>
      <p:ext uri="{BB962C8B-B14F-4D97-AF65-F5344CB8AC3E}">
        <p14:creationId xmlns:p14="http://schemas.microsoft.com/office/powerpoint/2010/main" val="1464697585"/>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304800"/>
            <a:ext cx="18097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00200" y="304800"/>
            <a:ext cx="52768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28170E-E0E0-3548-AE37-B2EBAE056FBB}" type="slidenum">
              <a:rPr lang="en-US"/>
              <a:pPr>
                <a:defRPr/>
              </a:pPr>
              <a:t>‹#›</a:t>
            </a:fld>
            <a:endParaRPr lang="en-US"/>
          </a:p>
        </p:txBody>
      </p:sp>
    </p:spTree>
    <p:extLst>
      <p:ext uri="{BB962C8B-B14F-4D97-AF65-F5344CB8AC3E}">
        <p14:creationId xmlns:p14="http://schemas.microsoft.com/office/powerpoint/2010/main" val="2629026878"/>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CED993-2771-0B4B-85FF-DA0936B934ED}" type="slidenum">
              <a:rPr lang="en-US"/>
              <a:pPr>
                <a:defRPr/>
              </a:pPr>
              <a:t>‹#›</a:t>
            </a:fld>
            <a:endParaRPr lang="en-US"/>
          </a:p>
        </p:txBody>
      </p:sp>
    </p:spTree>
    <p:extLst>
      <p:ext uri="{BB962C8B-B14F-4D97-AF65-F5344CB8AC3E}">
        <p14:creationId xmlns:p14="http://schemas.microsoft.com/office/powerpoint/2010/main" val="2178177878"/>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297902-EB16-8040-8FBC-0ACE5C881054}" type="slidenum">
              <a:rPr lang="en-US"/>
              <a:pPr>
                <a:defRPr/>
              </a:pPr>
              <a:t>‹#›</a:t>
            </a:fld>
            <a:endParaRPr lang="en-US"/>
          </a:p>
        </p:txBody>
      </p:sp>
    </p:spTree>
    <p:extLst>
      <p:ext uri="{BB962C8B-B14F-4D97-AF65-F5344CB8AC3E}">
        <p14:creationId xmlns:p14="http://schemas.microsoft.com/office/powerpoint/2010/main" val="301057519"/>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371600"/>
            <a:ext cx="35433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95900" y="1371600"/>
            <a:ext cx="35433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DFC8DDF-68EA-B945-AD6B-EEC8327442F9}" type="slidenum">
              <a:rPr lang="en-US"/>
              <a:pPr>
                <a:defRPr/>
              </a:pPr>
              <a:t>‹#›</a:t>
            </a:fld>
            <a:endParaRPr lang="en-US"/>
          </a:p>
        </p:txBody>
      </p:sp>
    </p:spTree>
    <p:extLst>
      <p:ext uri="{BB962C8B-B14F-4D97-AF65-F5344CB8AC3E}">
        <p14:creationId xmlns:p14="http://schemas.microsoft.com/office/powerpoint/2010/main" val="1947319903"/>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E37281C-D09B-A641-A4A6-27E2323BB3D0}" type="slidenum">
              <a:rPr lang="en-US"/>
              <a:pPr>
                <a:defRPr/>
              </a:pPr>
              <a:t>‹#›</a:t>
            </a:fld>
            <a:endParaRPr lang="en-US"/>
          </a:p>
        </p:txBody>
      </p:sp>
    </p:spTree>
    <p:extLst>
      <p:ext uri="{BB962C8B-B14F-4D97-AF65-F5344CB8AC3E}">
        <p14:creationId xmlns:p14="http://schemas.microsoft.com/office/powerpoint/2010/main" val="371589229"/>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3AF9071-C101-164F-8A18-DF34DECC2F44}" type="slidenum">
              <a:rPr lang="en-US"/>
              <a:pPr>
                <a:defRPr/>
              </a:pPr>
              <a:t>‹#›</a:t>
            </a:fld>
            <a:endParaRPr lang="en-US"/>
          </a:p>
        </p:txBody>
      </p:sp>
    </p:spTree>
    <p:extLst>
      <p:ext uri="{BB962C8B-B14F-4D97-AF65-F5344CB8AC3E}">
        <p14:creationId xmlns:p14="http://schemas.microsoft.com/office/powerpoint/2010/main" val="2055726710"/>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AE47DB1-2AC2-1744-B2BD-35B7D78239FB}" type="slidenum">
              <a:rPr lang="en-US"/>
              <a:pPr>
                <a:defRPr/>
              </a:pPr>
              <a:t>‹#›</a:t>
            </a:fld>
            <a:endParaRPr lang="en-US"/>
          </a:p>
        </p:txBody>
      </p:sp>
    </p:spTree>
    <p:extLst>
      <p:ext uri="{BB962C8B-B14F-4D97-AF65-F5344CB8AC3E}">
        <p14:creationId xmlns:p14="http://schemas.microsoft.com/office/powerpoint/2010/main" val="1564302095"/>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F004F1-16B1-8A42-954A-AE57E188D2ED}" type="slidenum">
              <a:rPr lang="en-US"/>
              <a:pPr>
                <a:defRPr/>
              </a:pPr>
              <a:t>‹#›</a:t>
            </a:fld>
            <a:endParaRPr lang="en-US"/>
          </a:p>
        </p:txBody>
      </p:sp>
    </p:spTree>
    <p:extLst>
      <p:ext uri="{BB962C8B-B14F-4D97-AF65-F5344CB8AC3E}">
        <p14:creationId xmlns:p14="http://schemas.microsoft.com/office/powerpoint/2010/main" val="2283654683"/>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B289AF-7238-0649-95B2-8DF96D0C8DF1}" type="slidenum">
              <a:rPr lang="en-US"/>
              <a:pPr>
                <a:defRPr/>
              </a:pPr>
              <a:t>‹#›</a:t>
            </a:fld>
            <a:endParaRPr lang="en-US"/>
          </a:p>
        </p:txBody>
      </p:sp>
    </p:spTree>
    <p:extLst>
      <p:ext uri="{BB962C8B-B14F-4D97-AF65-F5344CB8AC3E}">
        <p14:creationId xmlns:p14="http://schemas.microsoft.com/office/powerpoint/2010/main" val="3194497818"/>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00200" y="304800"/>
            <a:ext cx="72390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600200" y="1371600"/>
            <a:ext cx="7239000" cy="472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1732" name="Rectangle 4"/>
          <p:cNvSpPr>
            <a:spLocks noGrp="1" noChangeArrowheads="1"/>
          </p:cNvSpPr>
          <p:nvPr>
            <p:ph type="dt" sz="half" idx="2"/>
          </p:nvPr>
        </p:nvSpPr>
        <p:spPr bwMode="auto">
          <a:xfrm>
            <a:off x="3048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pitchFamily="34" charset="0"/>
                <a:ea typeface="+mn-ea"/>
                <a:cs typeface="+mn-cs"/>
              </a:defRPr>
            </a:lvl1pPr>
          </a:lstStyle>
          <a:p>
            <a:pPr>
              <a:defRPr/>
            </a:pPr>
            <a:endParaRPr lang="en-US"/>
          </a:p>
        </p:txBody>
      </p:sp>
      <p:sp>
        <p:nvSpPr>
          <p:cNvPr id="201733" name="Rectangle 5"/>
          <p:cNvSpPr>
            <a:spLocks noGrp="1" noChangeArrowheads="1"/>
          </p:cNvSpPr>
          <p:nvPr>
            <p:ph type="ftr" sz="quarter" idx="3"/>
          </p:nvPr>
        </p:nvSpPr>
        <p:spPr bwMode="auto">
          <a:xfrm>
            <a:off x="4495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pitchFamily="34" charset="0"/>
                <a:ea typeface="+mn-ea"/>
                <a:cs typeface="+mn-cs"/>
              </a:defRPr>
            </a:lvl1pPr>
          </a:lstStyle>
          <a:p>
            <a:pPr>
              <a:defRPr/>
            </a:pPr>
            <a:endParaRPr lang="en-US"/>
          </a:p>
        </p:txBody>
      </p:sp>
      <p:sp>
        <p:nvSpPr>
          <p:cNvPr id="201734" name="Rectangle 6"/>
          <p:cNvSpPr>
            <a:spLocks noGrp="1" noChangeArrowheads="1"/>
          </p:cNvSpPr>
          <p:nvPr>
            <p:ph type="sldNum" sz="quarter" idx="4"/>
          </p:nvPr>
        </p:nvSpPr>
        <p:spPr bwMode="auto">
          <a:xfrm>
            <a:off x="75438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cs typeface="Arial" charset="0"/>
              </a:defRPr>
            </a:lvl1pPr>
          </a:lstStyle>
          <a:p>
            <a:pPr>
              <a:defRPr/>
            </a:pPr>
            <a:fld id="{A01876A3-388F-E44B-832B-5C86F5E08D0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90"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transition>
    <p:fade thruBlk="1"/>
  </p:transition>
  <p:timing>
    <p:tnLst>
      <p:par>
        <p:cTn id="1" dur="indefinite" restart="never" nodeType="tmRoot"/>
      </p:par>
    </p:tnLst>
  </p:timing>
  <p:txStyles>
    <p:title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Arial Black" pitchFamily="34"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Arial Black" pitchFamily="34"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Arial Black" pitchFamily="34"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Arial Black" pitchFamily="34"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Arial Black" pitchFamily="34" charset="0"/>
        </a:defRPr>
      </a:lvl6pPr>
      <a:lvl7pPr marL="914400" algn="l" rtl="0" fontAlgn="base">
        <a:spcBef>
          <a:spcPct val="0"/>
        </a:spcBef>
        <a:spcAft>
          <a:spcPct val="0"/>
        </a:spcAft>
        <a:defRPr sz="4000">
          <a:solidFill>
            <a:schemeClr val="tx2"/>
          </a:solidFill>
          <a:latin typeface="Arial Black" pitchFamily="34" charset="0"/>
        </a:defRPr>
      </a:lvl7pPr>
      <a:lvl8pPr marL="1371600" algn="l" rtl="0" fontAlgn="base">
        <a:spcBef>
          <a:spcPct val="0"/>
        </a:spcBef>
        <a:spcAft>
          <a:spcPct val="0"/>
        </a:spcAft>
        <a:defRPr sz="4000">
          <a:solidFill>
            <a:schemeClr val="tx2"/>
          </a:solidFill>
          <a:latin typeface="Arial Black" pitchFamily="34" charset="0"/>
        </a:defRPr>
      </a:lvl8pPr>
      <a:lvl9pPr marL="1828800" algn="l" rtl="0" fontAlgn="base">
        <a:spcBef>
          <a:spcPct val="0"/>
        </a:spcBef>
        <a:spcAft>
          <a:spcPct val="0"/>
        </a:spcAft>
        <a:defRPr sz="40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marshall.edu/student-activities/hazing-preventio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cnn.com/2015/11/02/us/fraternity-hazing-deaths/index.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wowktv.com/story/30397365/marshall-fraternity-suspended-for-hazin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914400"/>
            <a:ext cx="6858000" cy="3581400"/>
          </a:xfrm>
        </p:spPr>
        <p:txBody>
          <a:bodyPr/>
          <a:lstStyle/>
          <a:p>
            <a:r>
              <a:rPr lang="en-US" dirty="0" smtClean="0"/>
              <a:t>Lessons on Hazing </a:t>
            </a:r>
            <a:endParaRPr lang="en-US" dirty="0"/>
          </a:p>
        </p:txBody>
      </p:sp>
      <p:sp>
        <p:nvSpPr>
          <p:cNvPr id="3" name="Subtitle 2"/>
          <p:cNvSpPr>
            <a:spLocks noGrp="1"/>
          </p:cNvSpPr>
          <p:nvPr>
            <p:ph type="subTitle" idx="1"/>
          </p:nvPr>
        </p:nvSpPr>
        <p:spPr>
          <a:xfrm>
            <a:off x="3962400" y="3962400"/>
            <a:ext cx="4876800" cy="1981200"/>
          </a:xfrm>
        </p:spPr>
        <p:txBody>
          <a:bodyPr/>
          <a:lstStyle/>
          <a:p>
            <a:r>
              <a:rPr lang="en-US" dirty="0" smtClean="0"/>
              <a:t>Andy </a:t>
            </a:r>
            <a:r>
              <a:rPr lang="en-US" dirty="0" err="1" smtClean="0"/>
              <a:t>Hermansdorfer</a:t>
            </a:r>
            <a:r>
              <a:rPr lang="en-US" dirty="0" smtClean="0"/>
              <a:t> </a:t>
            </a:r>
          </a:p>
          <a:p>
            <a:r>
              <a:rPr lang="en-US" dirty="0"/>
              <a:t>	</a:t>
            </a:r>
            <a:r>
              <a:rPr lang="en-US" dirty="0" smtClean="0"/>
              <a:t>&amp; Amber Lancaster</a:t>
            </a:r>
          </a:p>
          <a:p>
            <a:r>
              <a:rPr lang="en-US" dirty="0" smtClean="0"/>
              <a:t>Marshall University</a:t>
            </a:r>
          </a:p>
          <a:p>
            <a:endParaRPr lang="en-US" dirty="0" smtClean="0"/>
          </a:p>
          <a:p>
            <a:endParaRPr lang="en-US" dirty="0" smtClean="0"/>
          </a:p>
          <a:p>
            <a:endParaRPr lang="en-US" dirty="0"/>
          </a:p>
        </p:txBody>
      </p:sp>
    </p:spTree>
    <p:extLst>
      <p:ext uri="{BB962C8B-B14F-4D97-AF65-F5344CB8AC3E}">
        <p14:creationId xmlns:p14="http://schemas.microsoft.com/office/powerpoint/2010/main" val="2850291264"/>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610600" cy="6248400"/>
          </a:xfrm>
        </p:spPr>
        <p:txBody>
          <a:bodyPr/>
          <a:lstStyle/>
          <a:p>
            <a:r>
              <a:rPr lang="en-US" dirty="0"/>
              <a:t>55% of college students involved in clubs, teams, and organizations experience hazing.</a:t>
            </a:r>
          </a:p>
          <a:p>
            <a:r>
              <a:rPr lang="en-US" dirty="0"/>
              <a:t>Hazing occurs in, but extends beyond, varsity athletics and Greek-letter organizations and includes behaviors that are abusive, dangerous, and potentially illegal.</a:t>
            </a:r>
          </a:p>
          <a:p>
            <a:r>
              <a:rPr lang="en-US" dirty="0"/>
              <a:t>Alcohol consumption, humiliation, isolation, sleep- deprivation, and sex acts are hazing practices common across types of student groups.</a:t>
            </a:r>
          </a:p>
          <a:p>
            <a:endParaRPr lang="en-US" dirty="0"/>
          </a:p>
        </p:txBody>
      </p:sp>
    </p:spTree>
    <p:extLst>
      <p:ext uri="{BB962C8B-B14F-4D97-AF65-F5344CB8AC3E}">
        <p14:creationId xmlns:p14="http://schemas.microsoft.com/office/powerpoint/2010/main" val="4001726024"/>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248400"/>
          </a:xfrm>
        </p:spPr>
        <p:txBody>
          <a:bodyPr/>
          <a:lstStyle/>
          <a:p>
            <a:r>
              <a:rPr lang="en-US" sz="3600" dirty="0"/>
              <a:t>There are public aspects to student hazing including: </a:t>
            </a:r>
            <a:endParaRPr lang="en-US" sz="3600" dirty="0" smtClean="0"/>
          </a:p>
          <a:p>
            <a:pPr lvl="1"/>
            <a:r>
              <a:rPr lang="en-US" sz="3200" dirty="0" smtClean="0"/>
              <a:t>25</a:t>
            </a:r>
            <a:r>
              <a:rPr lang="en-US" sz="3200" dirty="0"/>
              <a:t>% of coaches or organization advisors were aware of the group’s hazing behaviors; </a:t>
            </a:r>
          </a:p>
          <a:p>
            <a:pPr lvl="1"/>
            <a:r>
              <a:rPr lang="en-US" sz="3200" dirty="0" smtClean="0"/>
              <a:t>25</a:t>
            </a:r>
            <a:r>
              <a:rPr lang="en-US" sz="3200" dirty="0"/>
              <a:t>% of the behaviors occurred on-campus in a public space; </a:t>
            </a:r>
            <a:endParaRPr lang="en-US" sz="3200" dirty="0" smtClean="0"/>
          </a:p>
          <a:p>
            <a:pPr lvl="1"/>
            <a:r>
              <a:rPr lang="en-US" sz="3200" dirty="0" smtClean="0"/>
              <a:t>in </a:t>
            </a:r>
            <a:r>
              <a:rPr lang="en-US" sz="3200" dirty="0"/>
              <a:t>25% of hazing experiences, alumni were present; and students talk with peers (48</a:t>
            </a:r>
            <a:r>
              <a:rPr lang="en-US" sz="3200" dirty="0" smtClean="0"/>
              <a:t>%,</a:t>
            </a:r>
            <a:r>
              <a:rPr lang="en-US" sz="3200" dirty="0"/>
              <a:t>41</a:t>
            </a:r>
            <a:r>
              <a:rPr lang="en-US" sz="3200" dirty="0" smtClean="0"/>
              <a:t>%) </a:t>
            </a:r>
            <a:r>
              <a:rPr lang="en-US" sz="3200" dirty="0"/>
              <a:t>or family (26%) about their hazing experiences.</a:t>
            </a:r>
          </a:p>
          <a:p>
            <a:endParaRPr lang="en-US" dirty="0"/>
          </a:p>
        </p:txBody>
      </p:sp>
    </p:spTree>
    <p:extLst>
      <p:ext uri="{BB962C8B-B14F-4D97-AF65-F5344CB8AC3E}">
        <p14:creationId xmlns:p14="http://schemas.microsoft.com/office/powerpoint/2010/main" val="2977111032"/>
      </p:ext>
    </p:extLst>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248400"/>
          </a:xfrm>
        </p:spPr>
        <p:txBody>
          <a:bodyPr/>
          <a:lstStyle/>
          <a:p>
            <a:r>
              <a:rPr lang="en-US" dirty="0" smtClean="0"/>
              <a:t>In more than half of the hazing incidents, a member of the offending group posts pictures on a public web space.</a:t>
            </a:r>
          </a:p>
          <a:p>
            <a:r>
              <a:rPr lang="en-US" dirty="0" smtClean="0"/>
              <a:t>In 95% of the cases where students identified their experience as hazing, they did not report the events to campus officials.</a:t>
            </a:r>
          </a:p>
          <a:p>
            <a:r>
              <a:rPr lang="en-US" dirty="0" smtClean="0"/>
              <a:t>69% of students who belonged to a student activity reported they were aware of hazing activities occurring in student organizations other than their own.</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257429701"/>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6096000"/>
          </a:xfrm>
        </p:spPr>
        <p:txBody>
          <a:bodyPr/>
          <a:lstStyle/>
          <a:p>
            <a:r>
              <a:rPr lang="en-US" dirty="0" smtClean="0"/>
              <a:t>More students perceive positive rather than negative outcomes of hazing.</a:t>
            </a:r>
          </a:p>
          <a:p>
            <a:r>
              <a:rPr lang="en-US" dirty="0" smtClean="0"/>
              <a:t>Students </a:t>
            </a:r>
            <a:r>
              <a:rPr lang="en-US" dirty="0"/>
              <a:t>report limited exposure to hazing prevention efforts that extend beyond a “hazing is not tolerated” approach.</a:t>
            </a:r>
          </a:p>
          <a:p>
            <a:r>
              <a:rPr lang="en-US" dirty="0"/>
              <a:t>47% of students come to college having experienced hazing.</a:t>
            </a:r>
          </a:p>
          <a:p>
            <a:r>
              <a:rPr lang="en-US" dirty="0"/>
              <a:t>Nine out of ten students who have experienced hazing behavior in college do not consider themselves to have been hazed.</a:t>
            </a:r>
          </a:p>
          <a:p>
            <a:endParaRPr lang="en-US" dirty="0"/>
          </a:p>
        </p:txBody>
      </p:sp>
    </p:spTree>
    <p:extLst>
      <p:ext uri="{BB962C8B-B14F-4D97-AF65-F5344CB8AC3E}">
        <p14:creationId xmlns:p14="http://schemas.microsoft.com/office/powerpoint/2010/main" val="3120603648"/>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of Potential Hazing</a:t>
            </a:r>
            <a:endParaRPr lang="en-US" dirty="0"/>
          </a:p>
        </p:txBody>
      </p:sp>
      <p:sp>
        <p:nvSpPr>
          <p:cNvPr id="3" name="Content Placeholder 2"/>
          <p:cNvSpPr>
            <a:spLocks noGrp="1"/>
          </p:cNvSpPr>
          <p:nvPr>
            <p:ph idx="1"/>
          </p:nvPr>
        </p:nvSpPr>
        <p:spPr/>
        <p:txBody>
          <a:bodyPr/>
          <a:lstStyle/>
          <a:p>
            <a:r>
              <a:rPr lang="en-US" dirty="0" smtClean="0"/>
              <a:t>Code words and phrases</a:t>
            </a:r>
          </a:p>
          <a:p>
            <a:r>
              <a:rPr lang="en-US" dirty="0" smtClean="0"/>
              <a:t>Social media</a:t>
            </a:r>
          </a:p>
          <a:p>
            <a:r>
              <a:rPr lang="en-US" dirty="0" smtClean="0"/>
              <a:t>Dropping hints</a:t>
            </a:r>
          </a:p>
          <a:p>
            <a:r>
              <a:rPr lang="en-US" dirty="0" smtClean="0"/>
              <a:t>Overemphasizing trivial thing</a:t>
            </a:r>
          </a:p>
          <a:p>
            <a:r>
              <a:rPr lang="en-US" dirty="0" smtClean="0"/>
              <a:t>Calisthenics, scavenger hunts, road trips</a:t>
            </a:r>
          </a:p>
          <a:p>
            <a:r>
              <a:rPr lang="en-US" dirty="0" smtClean="0"/>
              <a:t>Stressing to accomplish tasks</a:t>
            </a:r>
          </a:p>
          <a:p>
            <a:r>
              <a:rPr lang="en-US" dirty="0" smtClean="0"/>
              <a:t>Absence of new member </a:t>
            </a:r>
            <a:endParaRPr lang="en-US" dirty="0"/>
          </a:p>
        </p:txBody>
      </p:sp>
    </p:spTree>
    <p:extLst>
      <p:ext uri="{BB962C8B-B14F-4D97-AF65-F5344CB8AC3E}">
        <p14:creationId xmlns:p14="http://schemas.microsoft.com/office/powerpoint/2010/main" val="2154221160"/>
      </p:ext>
    </p:extLst>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458200" cy="914400"/>
          </a:xfrm>
        </p:spPr>
        <p:txBody>
          <a:bodyPr/>
          <a:lstStyle/>
          <a:p>
            <a:r>
              <a:rPr lang="en-US" dirty="0" smtClean="0"/>
              <a:t>Recommendations</a:t>
            </a:r>
            <a:r>
              <a:rPr lang="en-US" sz="1200" dirty="0" smtClean="0"/>
              <a:t/>
            </a:r>
            <a:br>
              <a:rPr lang="en-US" sz="1200" dirty="0" smtClean="0"/>
            </a:br>
            <a:r>
              <a:rPr lang="en-US" dirty="0" smtClean="0"/>
              <a:t>	</a:t>
            </a:r>
            <a:endParaRPr lang="en-US" dirty="0"/>
          </a:p>
        </p:txBody>
      </p:sp>
      <p:sp>
        <p:nvSpPr>
          <p:cNvPr id="3" name="Content Placeholder 2"/>
          <p:cNvSpPr>
            <a:spLocks noGrp="1"/>
          </p:cNvSpPr>
          <p:nvPr>
            <p:ph idx="1"/>
          </p:nvPr>
        </p:nvSpPr>
        <p:spPr>
          <a:xfrm>
            <a:off x="0" y="1219200"/>
            <a:ext cx="8991600" cy="5638800"/>
          </a:xfrm>
        </p:spPr>
        <p:txBody>
          <a:bodyPr/>
          <a:lstStyle/>
          <a:p>
            <a:r>
              <a:rPr lang="en-US" sz="2800" dirty="0"/>
              <a:t>Design hazing prevention efforts to be broad and inclusive of all students involved in campus organizations and athletic teams.</a:t>
            </a:r>
          </a:p>
          <a:p>
            <a:r>
              <a:rPr lang="en-US" sz="2800" dirty="0"/>
              <a:t>Make a serious commitment to educate the campus community about the dangers of hazing; send a clear message that hazing will not be tolerated and that those engaging in hazing behaviors will be held accountable.</a:t>
            </a:r>
          </a:p>
          <a:p>
            <a:r>
              <a:rPr lang="en-US" sz="2800" dirty="0"/>
              <a:t>Broaden the range of groups targeted for hazing prevention education to include all students, campus staff, administrators, faculty, alumni, and family members.</a:t>
            </a:r>
          </a:p>
          <a:p>
            <a:endParaRPr lang="en-US" sz="2200" dirty="0"/>
          </a:p>
        </p:txBody>
      </p:sp>
      <p:sp>
        <p:nvSpPr>
          <p:cNvPr id="4" name="TextBox 3"/>
          <p:cNvSpPr txBox="1"/>
          <p:nvPr/>
        </p:nvSpPr>
        <p:spPr>
          <a:xfrm>
            <a:off x="762000" y="762000"/>
            <a:ext cx="8077200" cy="430887"/>
          </a:xfrm>
          <a:prstGeom prst="rect">
            <a:avLst/>
          </a:prstGeom>
          <a:noFill/>
        </p:spPr>
        <p:txBody>
          <a:bodyPr wrap="square" rtlCol="0">
            <a:spAutoFit/>
          </a:bodyPr>
          <a:lstStyle/>
          <a:p>
            <a:r>
              <a:rPr lang="en-US" sz="1400" dirty="0"/>
              <a:t>from We Don’t Haze:  A Companion Prevention Brief for College &amp; </a:t>
            </a:r>
            <a:r>
              <a:rPr lang="en-US" sz="1400" dirty="0" smtClean="0"/>
              <a:t>University Professionals</a:t>
            </a:r>
          </a:p>
          <a:p>
            <a:r>
              <a:rPr lang="en-US" sz="800" dirty="0" smtClean="0"/>
              <a:t>Allan, E. (N.D.)</a:t>
            </a:r>
            <a:endParaRPr lang="en-US" sz="800" dirty="0"/>
          </a:p>
        </p:txBody>
      </p:sp>
    </p:spTree>
    <p:extLst>
      <p:ext uri="{BB962C8B-B14F-4D97-AF65-F5344CB8AC3E}">
        <p14:creationId xmlns:p14="http://schemas.microsoft.com/office/powerpoint/2010/main" val="1994450336"/>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001000" cy="914400"/>
          </a:xfrm>
        </p:spPr>
        <p:txBody>
          <a:bodyPr/>
          <a:lstStyle/>
          <a:p>
            <a:pPr algn="ctr"/>
            <a:r>
              <a:rPr lang="en-US" dirty="0" smtClean="0"/>
              <a:t>Recommendations (cont.)</a:t>
            </a:r>
            <a:endParaRPr lang="en-US" dirty="0"/>
          </a:p>
        </p:txBody>
      </p:sp>
      <p:sp>
        <p:nvSpPr>
          <p:cNvPr id="3" name="Content Placeholder 2"/>
          <p:cNvSpPr>
            <a:spLocks noGrp="1"/>
          </p:cNvSpPr>
          <p:nvPr>
            <p:ph idx="1"/>
          </p:nvPr>
        </p:nvSpPr>
        <p:spPr>
          <a:xfrm>
            <a:off x="0" y="1371600"/>
            <a:ext cx="8839200" cy="5486400"/>
          </a:xfrm>
        </p:spPr>
        <p:txBody>
          <a:bodyPr/>
          <a:lstStyle/>
          <a:p>
            <a:r>
              <a:rPr lang="en-US" dirty="0" smtClean="0"/>
              <a:t>Design intervention and prevention efforts that are research-based and systematically evaluate them to assess their effectiveness.</a:t>
            </a:r>
          </a:p>
          <a:p>
            <a:r>
              <a:rPr lang="en-US" dirty="0" smtClean="0"/>
              <a:t>Involve all students in hazing prevention efforts and introduce these early in students’ campus experience (i.e., orientation).</a:t>
            </a:r>
          </a:p>
          <a:p>
            <a:r>
              <a:rPr lang="en-US" dirty="0" smtClean="0"/>
              <a:t>Design prevention efforts to be more comprehensive than simply one-time presentations or distribution of anti-hazing policies.</a:t>
            </a:r>
          </a:p>
          <a:p>
            <a:endParaRPr lang="en-US" dirty="0"/>
          </a:p>
        </p:txBody>
      </p:sp>
    </p:spTree>
    <p:extLst>
      <p:ext uri="{BB962C8B-B14F-4D97-AF65-F5344CB8AC3E}">
        <p14:creationId xmlns:p14="http://schemas.microsoft.com/office/powerpoint/2010/main" val="2594206182"/>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772400" cy="914400"/>
          </a:xfrm>
        </p:spPr>
        <p:txBody>
          <a:bodyPr/>
          <a:lstStyle/>
          <a:p>
            <a:r>
              <a:rPr lang="en-US" dirty="0" smtClean="0"/>
              <a:t>Emerging Strategies for HP</a:t>
            </a:r>
            <a:endParaRPr lang="en-US" dirty="0"/>
          </a:p>
        </p:txBody>
      </p:sp>
      <p:sp>
        <p:nvSpPr>
          <p:cNvPr id="3" name="Content Placeholder 2"/>
          <p:cNvSpPr>
            <a:spLocks noGrp="1"/>
          </p:cNvSpPr>
          <p:nvPr>
            <p:ph idx="1"/>
          </p:nvPr>
        </p:nvSpPr>
        <p:spPr>
          <a:xfrm>
            <a:off x="304800" y="1371600"/>
            <a:ext cx="8534400" cy="5181600"/>
          </a:xfrm>
        </p:spPr>
        <p:txBody>
          <a:bodyPr/>
          <a:lstStyle/>
          <a:p>
            <a:r>
              <a:rPr lang="en-US" b="1" dirty="0"/>
              <a:t>Visible campus leadership anti-hazing statement</a:t>
            </a:r>
            <a:endParaRPr lang="en-US" dirty="0"/>
          </a:p>
          <a:p>
            <a:r>
              <a:rPr lang="en-US" b="1" dirty="0"/>
              <a:t>Coalition-building</a:t>
            </a:r>
            <a:endParaRPr lang="en-US" dirty="0"/>
          </a:p>
          <a:p>
            <a:r>
              <a:rPr lang="en-US" b="1" dirty="0"/>
              <a:t>Policy and protocol reviews</a:t>
            </a:r>
            <a:endParaRPr lang="en-US" dirty="0"/>
          </a:p>
          <a:p>
            <a:r>
              <a:rPr lang="en-US" b="1" dirty="0"/>
              <a:t>Hazing Prevention Trainings</a:t>
            </a:r>
            <a:endParaRPr lang="en-US" dirty="0"/>
          </a:p>
          <a:p>
            <a:r>
              <a:rPr lang="en-US" b="1" dirty="0"/>
              <a:t>Social norms messaging</a:t>
            </a:r>
            <a:endParaRPr lang="en-US" dirty="0"/>
          </a:p>
          <a:p>
            <a:r>
              <a:rPr lang="en-US" b="1" dirty="0"/>
              <a:t>Bystander Intervention</a:t>
            </a:r>
            <a:endParaRPr lang="en-US" dirty="0"/>
          </a:p>
          <a:p>
            <a:r>
              <a:rPr lang="en-US" b="1" dirty="0"/>
              <a:t>Communication to broader campus community</a:t>
            </a:r>
            <a:endParaRPr lang="en-US" dirty="0"/>
          </a:p>
          <a:p>
            <a:endParaRPr lang="en-US" dirty="0"/>
          </a:p>
        </p:txBody>
      </p:sp>
      <p:sp>
        <p:nvSpPr>
          <p:cNvPr id="6" name="TextBox 5"/>
          <p:cNvSpPr txBox="1"/>
          <p:nvPr/>
        </p:nvSpPr>
        <p:spPr>
          <a:xfrm>
            <a:off x="762000" y="838200"/>
            <a:ext cx="7467600" cy="738664"/>
          </a:xfrm>
          <a:prstGeom prst="rect">
            <a:avLst/>
          </a:prstGeom>
          <a:noFill/>
        </p:spPr>
        <p:txBody>
          <a:bodyPr wrap="square" rtlCol="0">
            <a:spAutoFit/>
          </a:bodyPr>
          <a:lstStyle/>
          <a:p>
            <a:r>
              <a:rPr lang="en-US" sz="1200" dirty="0" smtClean="0"/>
              <a:t>We </a:t>
            </a:r>
            <a:r>
              <a:rPr lang="en-US" sz="1200" dirty="0"/>
              <a:t>Don’t Haze:  A Companion Prevention Brief for College &amp; University Professionals</a:t>
            </a:r>
          </a:p>
          <a:p>
            <a:r>
              <a:rPr lang="en-US" sz="1200" dirty="0"/>
              <a:t>Allan, E. (N.D.)</a:t>
            </a:r>
          </a:p>
          <a:p>
            <a:endParaRPr lang="en-US" dirty="0"/>
          </a:p>
        </p:txBody>
      </p:sp>
    </p:spTree>
    <p:extLst>
      <p:ext uri="{BB962C8B-B14F-4D97-AF65-F5344CB8AC3E}">
        <p14:creationId xmlns:p14="http://schemas.microsoft.com/office/powerpoint/2010/main" val="3335924046"/>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839200" cy="1143000"/>
          </a:xfrm>
        </p:spPr>
        <p:txBody>
          <a:bodyPr/>
          <a:lstStyle/>
          <a:p>
            <a:r>
              <a:rPr lang="en-US" b="1" dirty="0" smtClean="0"/>
              <a:t>Communication to broader campus community</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Marshall University’s Anti-Hazing Video; Do You Make the Pledge?</a:t>
            </a:r>
          </a:p>
          <a:p>
            <a:pPr lvl="1"/>
            <a:r>
              <a:rPr lang="en-US" u="sng" dirty="0">
                <a:hlinkClick r:id="rId2"/>
              </a:rPr>
              <a:t>http</a:t>
            </a:r>
            <a:r>
              <a:rPr lang="en-US" u="sng" dirty="0" smtClean="0">
                <a:hlinkClick r:id="rId2"/>
              </a:rPr>
              <a:t>://www.marshall.edu/student-activities/hazing-prevention</a:t>
            </a:r>
            <a:endParaRPr lang="en-US" dirty="0"/>
          </a:p>
          <a:p>
            <a:pPr lvl="1"/>
            <a:endParaRPr lang="en-US" dirty="0"/>
          </a:p>
        </p:txBody>
      </p:sp>
    </p:spTree>
    <p:extLst>
      <p:ext uri="{BB962C8B-B14F-4D97-AF65-F5344CB8AC3E}">
        <p14:creationId xmlns:p14="http://schemas.microsoft.com/office/powerpoint/2010/main" val="1793887665"/>
      </p:ext>
    </p:extLst>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a:t>
            </a:r>
            <a:endParaRPr lang="en-US" dirty="0"/>
          </a:p>
        </p:txBody>
      </p:sp>
      <p:sp>
        <p:nvSpPr>
          <p:cNvPr id="3" name="Content Placeholder 2"/>
          <p:cNvSpPr>
            <a:spLocks noGrp="1"/>
          </p:cNvSpPr>
          <p:nvPr>
            <p:ph idx="1"/>
          </p:nvPr>
        </p:nvSpPr>
        <p:spPr/>
        <p:txBody>
          <a:bodyPr/>
          <a:lstStyle/>
          <a:p>
            <a:r>
              <a:rPr lang="en-US" dirty="0" smtClean="0"/>
              <a:t>Greek Life: 5 Things Parents Should Know – CNN Clip	</a:t>
            </a:r>
          </a:p>
          <a:p>
            <a:pPr lvl="1"/>
            <a:r>
              <a:rPr lang="en-US" u="sng" dirty="0">
                <a:hlinkClick r:id="rId2"/>
              </a:rPr>
              <a:t>http://</a:t>
            </a:r>
            <a:r>
              <a:rPr lang="en-US" u="sng" dirty="0" smtClean="0">
                <a:hlinkClick r:id="rId2"/>
              </a:rPr>
              <a:t>www.cnn.com/2015/11/02/us/fraternity-hazing-deaths/index.html</a:t>
            </a:r>
            <a:endParaRPr lang="en-US" dirty="0"/>
          </a:p>
        </p:txBody>
      </p:sp>
    </p:spTree>
    <p:extLst>
      <p:ext uri="{BB962C8B-B14F-4D97-AF65-F5344CB8AC3E}">
        <p14:creationId xmlns:p14="http://schemas.microsoft.com/office/powerpoint/2010/main" val="2662877861"/>
      </p:ext>
    </p:extLst>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October 30, 2015</a:t>
            </a:r>
            <a:endParaRPr lang="en-US" dirty="0"/>
          </a:p>
        </p:txBody>
      </p:sp>
      <p:sp>
        <p:nvSpPr>
          <p:cNvPr id="3" name="Content Placeholder 2"/>
          <p:cNvSpPr>
            <a:spLocks noGrp="1"/>
          </p:cNvSpPr>
          <p:nvPr>
            <p:ph idx="1"/>
          </p:nvPr>
        </p:nvSpPr>
        <p:spPr/>
        <p:txBody>
          <a:bodyPr/>
          <a:lstStyle/>
          <a:p>
            <a:r>
              <a:rPr lang="en-US" dirty="0" smtClean="0"/>
              <a:t>Delta Chi at Marshall University news clip</a:t>
            </a:r>
          </a:p>
          <a:p>
            <a:pPr lvl="1"/>
            <a:r>
              <a:rPr lang="en-US" u="sng" dirty="0">
                <a:hlinkClick r:id="rId3"/>
              </a:rPr>
              <a:t>http://www.wowktv.com/story/30397365/marshall-fraternity-suspended-for-hazing</a:t>
            </a:r>
            <a:endParaRPr lang="en-US" dirty="0"/>
          </a:p>
          <a:p>
            <a:pPr lvl="1"/>
            <a:endParaRPr lang="en-US" dirty="0"/>
          </a:p>
        </p:txBody>
      </p:sp>
    </p:spTree>
    <p:extLst>
      <p:ext uri="{BB962C8B-B14F-4D97-AF65-F5344CB8AC3E}">
        <p14:creationId xmlns:p14="http://schemas.microsoft.com/office/powerpoint/2010/main" val="2843534150"/>
      </p:ext>
    </p:extLst>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200" dirty="0" smtClean="0"/>
              <a:t>References</a:t>
            </a:r>
            <a:endParaRPr lang="en-US" sz="1200" dirty="0"/>
          </a:p>
        </p:txBody>
      </p:sp>
      <p:sp>
        <p:nvSpPr>
          <p:cNvPr id="3" name="Content Placeholder 2"/>
          <p:cNvSpPr>
            <a:spLocks noGrp="1"/>
          </p:cNvSpPr>
          <p:nvPr>
            <p:ph idx="1"/>
          </p:nvPr>
        </p:nvSpPr>
        <p:spPr/>
        <p:txBody>
          <a:bodyPr/>
          <a:lstStyle/>
          <a:p>
            <a:r>
              <a:rPr lang="en-US" sz="1200" dirty="0" smtClean="0"/>
              <a:t>Allan, E. and M. Madden (2008). "Hazing in view:  College students at risk.  Initial findings from the National Study of Student Hazing." </a:t>
            </a:r>
          </a:p>
          <a:p>
            <a:endParaRPr lang="en-US" sz="1200" dirty="0" smtClean="0"/>
          </a:p>
          <a:p>
            <a:r>
              <a:rPr lang="en-US" sz="1200" dirty="0" smtClean="0"/>
              <a:t>Allan, E. J., et al. (N.D.) We Don't Haze:  A Companion Prevention Brief for College &amp; University Professionals.  </a:t>
            </a:r>
          </a:p>
          <a:p>
            <a:endParaRPr lang="en-US" sz="1200" dirty="0" smtClean="0"/>
          </a:p>
          <a:p>
            <a:r>
              <a:rPr lang="en-US" sz="1200" dirty="0" smtClean="0"/>
              <a:t>Hoover, N. C. (1999). National Survey:  Initiation Rites and Athletics for NCAA Sports Teams, Alfred University.</a:t>
            </a:r>
          </a:p>
          <a:p>
            <a:r>
              <a:rPr lang="en-US" sz="1200" dirty="0" smtClean="0"/>
              <a:t>CODE, W. (2013). </a:t>
            </a:r>
            <a:r>
              <a:rPr lang="en-US" sz="1200" dirty="0" err="1" smtClean="0"/>
              <a:t>Antihazing</a:t>
            </a:r>
            <a:r>
              <a:rPr lang="en-US" sz="1200" dirty="0" smtClean="0"/>
              <a:t> Law, West Virginia Legislature.</a:t>
            </a:r>
            <a:r>
              <a:rPr lang="en-US" dirty="0" smtClean="0"/>
              <a:t>	</a:t>
            </a:r>
          </a:p>
          <a:p>
            <a:endParaRPr lang="en-US" dirty="0"/>
          </a:p>
        </p:txBody>
      </p:sp>
    </p:spTree>
    <p:extLst>
      <p:ext uri="{BB962C8B-B14F-4D97-AF65-F5344CB8AC3E}">
        <p14:creationId xmlns:p14="http://schemas.microsoft.com/office/powerpoint/2010/main" val="1438617885"/>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Baffoonery</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horseplay, clownery, clowning, foolery, high </a:t>
            </a:r>
            <a:r>
              <a:rPr lang="en-US" dirty="0" err="1" smtClean="0"/>
              <a:t>jinks</a:t>
            </a:r>
            <a:r>
              <a:rPr lang="en-US" dirty="0" smtClean="0"/>
              <a:t> (also hijinks), horsing around, monkey business, monkeying, monkeyshine(s), roughhouse, roughhousing, shenanigan(s), skylarking, slapstick, tomfoolery</a:t>
            </a:r>
            <a:endParaRPr lang="en-US" dirty="0"/>
          </a:p>
        </p:txBody>
      </p:sp>
    </p:spTree>
    <p:extLst>
      <p:ext uri="{BB962C8B-B14F-4D97-AF65-F5344CB8AC3E}">
        <p14:creationId xmlns:p14="http://schemas.microsoft.com/office/powerpoint/2010/main" val="1537437801"/>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Hazing Defined	</a:t>
            </a:r>
            <a:endParaRPr lang="en-US" dirty="0"/>
          </a:p>
        </p:txBody>
      </p:sp>
      <p:sp>
        <p:nvSpPr>
          <p:cNvPr id="3" name="Content Placeholder 2"/>
          <p:cNvSpPr>
            <a:spLocks noGrp="1"/>
          </p:cNvSpPr>
          <p:nvPr>
            <p:ph idx="1"/>
          </p:nvPr>
        </p:nvSpPr>
        <p:spPr>
          <a:xfrm>
            <a:off x="0" y="1371600"/>
            <a:ext cx="9144000" cy="4724400"/>
          </a:xfrm>
        </p:spPr>
        <p:txBody>
          <a:bodyPr/>
          <a:lstStyle/>
          <a:p>
            <a:r>
              <a:rPr lang="en-US" dirty="0"/>
              <a:t>Hazing is “any activity expected of someone joining or participating in a group that humiliates, degrades, abuses, or endangers them regardless of a person’s willingness to participate.</a:t>
            </a:r>
            <a:r>
              <a:rPr lang="en-US" dirty="0" smtClean="0"/>
              <a:t>”</a:t>
            </a:r>
          </a:p>
          <a:p>
            <a:pPr lvl="1"/>
            <a:r>
              <a:rPr lang="en-US" sz="800" dirty="0"/>
              <a:t>Allan &amp; Madden (2012, p. 83) </a:t>
            </a:r>
          </a:p>
          <a:p>
            <a:pPr lvl="1"/>
            <a:r>
              <a:rPr lang="en-US" sz="800" dirty="0" smtClean="0"/>
              <a:t>Hoover </a:t>
            </a:r>
            <a:r>
              <a:rPr lang="en-US" sz="800" dirty="0"/>
              <a:t>(1998, p. 8)  </a:t>
            </a:r>
          </a:p>
          <a:p>
            <a:endParaRPr lang="en-US" dirty="0"/>
          </a:p>
        </p:txBody>
      </p:sp>
    </p:spTree>
    <p:extLst>
      <p:ext uri="{BB962C8B-B14F-4D97-AF65-F5344CB8AC3E}">
        <p14:creationId xmlns:p14="http://schemas.microsoft.com/office/powerpoint/2010/main" val="3373109342"/>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lstStyle/>
          <a:p>
            <a:r>
              <a:rPr lang="en-US" sz="2000" b="1" dirty="0"/>
              <a:t>§18-16-2. Definitions.</a:t>
            </a:r>
            <a:r>
              <a:rPr lang="en-US" sz="2000" dirty="0"/>
              <a:t/>
            </a:r>
            <a:br>
              <a:rPr lang="en-US" sz="2000" dirty="0"/>
            </a:br>
            <a:r>
              <a:rPr lang="en-US" sz="2000" dirty="0"/>
              <a:t>(a) "Hazing" means to cause any action or situation which recklessly or intentionally endangers the mental or physical health or safety of another person or persons or causes another person or persons to destroy or remove public or private property for the purpose of initiation or admission into or affiliation with, or as a condition for continued membership in, any organization operating under the sanction of or recognized as an organization by an institution of higher education. The term includes, but is not limited to, any brutality of a physical nature, such as whipping, beating, branding, forced consumption of any food, liquor, drug or other substance, or any other forced physical activity which could adversely affect the physical health and safety of the individual or individuals, and includes any activity which would subject the individual or individuals to extreme mental stress, such as sleep deprivation, forced exclusion from social contact, forced conduct which could result in extreme embarrassment, or any other forced activity which could adversely affect the mental health or dignity of the individual or individuals, or any willful destruction or removal of public or private property: </a:t>
            </a:r>
            <a:r>
              <a:rPr lang="en-US" sz="2000" i="1" dirty="0"/>
              <a:t>Provided,</a:t>
            </a:r>
            <a:r>
              <a:rPr lang="en-US" sz="2000" dirty="0"/>
              <a:t> That the implied or expressed consent or willingness of a person or persons to hazing shall not be a defense under this section.</a:t>
            </a:r>
          </a:p>
          <a:p>
            <a:endParaRPr lang="en-US" dirty="0"/>
          </a:p>
        </p:txBody>
      </p:sp>
    </p:spTree>
    <p:extLst>
      <p:ext uri="{BB962C8B-B14F-4D97-AF65-F5344CB8AC3E}">
        <p14:creationId xmlns:p14="http://schemas.microsoft.com/office/powerpoint/2010/main" val="1130808747"/>
      </p:ext>
    </p:extLst>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r>
              <a:rPr lang="en-US" dirty="0"/>
              <a:t>WVU</a:t>
            </a:r>
          </a:p>
          <a:p>
            <a:r>
              <a:rPr lang="en-US" sz="2200" i="1" dirty="0"/>
              <a:t>Hazing</a:t>
            </a:r>
            <a:r>
              <a:rPr lang="en-US" sz="2200" dirty="0"/>
              <a:t>. “Hazing” means any action or situation which (1) endangers or adversely affects the mental or physical health or safety of another person or persons; (2) would cause extreme embarrassment or adversely affect the dignity of another person or persons; or (3) causes another person or persons to destroy or remove public or private property. This includes, but is not limited to, any brutality of a physical nature, such as whipping, beating, branding, forced consumption of any food, alcohol, drug or other substance, any activity which would subject an individual or individuals to extreme mental stress, such as sleep deprivation or forced exclusion from social contact. Hazing with or without the consent of a student is prohibited. </a:t>
            </a:r>
            <a:r>
              <a:rPr lang="en-US" sz="2200" b="1" dirty="0">
                <a:solidFill>
                  <a:srgbClr val="FF7C80"/>
                </a:solidFill>
              </a:rPr>
              <a:t>Initiations or activities of student organizations are prohibited from including any feature that is dangerous, harmful, or degrading to the student. </a:t>
            </a:r>
            <a:r>
              <a:rPr lang="en-US" sz="2200" dirty="0"/>
              <a:t>A violation of this prohibition renders both the organization and participating individuals subject to discipline. </a:t>
            </a:r>
            <a:r>
              <a:rPr lang="en-US" sz="2200" b="1" dirty="0">
                <a:solidFill>
                  <a:srgbClr val="FF7C80"/>
                </a:solidFill>
              </a:rPr>
              <a:t>Any student who knowingly witnesses or acquiesces in the presence of hazing is also subject to discipline. </a:t>
            </a:r>
          </a:p>
          <a:p>
            <a:endParaRPr lang="en-US" dirty="0"/>
          </a:p>
        </p:txBody>
      </p:sp>
    </p:spTree>
    <p:extLst>
      <p:ext uri="{BB962C8B-B14F-4D97-AF65-F5344CB8AC3E}">
        <p14:creationId xmlns:p14="http://schemas.microsoft.com/office/powerpoint/2010/main" val="942199341"/>
      </p:ext>
    </p:extLst>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r>
              <a:rPr lang="en-US" dirty="0" smtClean="0"/>
              <a:t>Concord, WVSU, and Marshall</a:t>
            </a:r>
            <a:endParaRPr lang="en-US" dirty="0"/>
          </a:p>
          <a:p>
            <a:pPr lvl="0"/>
            <a:r>
              <a:rPr lang="en-US" sz="2200" dirty="0"/>
              <a:t>Hazing is defined as any action or situation created intentionally to produce mental, emotional, or physical discomfort, embarrassment, harassment, or ridicule. Such activities and situations may include paddling in any form, creation of excessive fatigue, i.e., any activity which deprives a student of at least six (6) continuous hours of sleep; physical and psychological shocks; inappropriate quests, i.e., stealing of items, treasure hunts, scavenger hunts, road trips or any other such inappropriate activities; wearing publicly, any apparel which is conspicuous and not normally in good taste as defined by the proper hearing bodies; like dressing, engaging in public stunts, buffoonery, morally degrading or humiliating games or activities; late work sessions which interfere with scholastic activities; or any act which would </a:t>
            </a:r>
            <a:r>
              <a:rPr lang="en-US" sz="2200" dirty="0" smtClean="0"/>
              <a:t>degrade </a:t>
            </a:r>
            <a:r>
              <a:rPr lang="en-US" sz="2200" dirty="0"/>
              <a:t>or otherwise compromise the dignity of the individual, including forced use and abuse of alcohol or drugs or harassing phone calls. </a:t>
            </a:r>
            <a:r>
              <a:rPr lang="en-US" sz="2200" b="1" dirty="0">
                <a:solidFill>
                  <a:srgbClr val="FF7C80"/>
                </a:solidFill>
              </a:rPr>
              <a:t>New members of student organizations should not be expected to do or be coerced into doing or saying anything that all members of the organizations do not do or say with the new members or as an entire group. </a:t>
            </a:r>
          </a:p>
          <a:p>
            <a:endParaRPr lang="en-US" dirty="0"/>
          </a:p>
        </p:txBody>
      </p:sp>
    </p:spTree>
    <p:extLst>
      <p:ext uri="{BB962C8B-B14F-4D97-AF65-F5344CB8AC3E}">
        <p14:creationId xmlns:p14="http://schemas.microsoft.com/office/powerpoint/2010/main" val="1432181978"/>
      </p:ext>
    </p:extLst>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WV State Law</a:t>
            </a:r>
            <a:endParaRPr lang="en-US" dirty="0"/>
          </a:p>
        </p:txBody>
      </p:sp>
      <p:sp>
        <p:nvSpPr>
          <p:cNvPr id="3" name="Content Placeholder 2"/>
          <p:cNvSpPr>
            <a:spLocks noGrp="1"/>
          </p:cNvSpPr>
          <p:nvPr>
            <p:ph idx="1"/>
          </p:nvPr>
        </p:nvSpPr>
        <p:spPr>
          <a:xfrm>
            <a:off x="0" y="1371600"/>
            <a:ext cx="9144000" cy="5486400"/>
          </a:xfrm>
        </p:spPr>
        <p:txBody>
          <a:bodyPr/>
          <a:lstStyle/>
          <a:p>
            <a:r>
              <a:rPr lang="en-US" sz="1800" b="1" dirty="0"/>
              <a:t>§18-16-2. Definitions.</a:t>
            </a:r>
            <a:r>
              <a:rPr lang="en-US" sz="1800" dirty="0"/>
              <a:t/>
            </a:r>
            <a:br>
              <a:rPr lang="en-US" sz="1800" dirty="0"/>
            </a:br>
            <a:r>
              <a:rPr lang="en-US" sz="1800" dirty="0"/>
              <a:t>(a) "Hazing" means to cause any action or situation which recklessly or intentionally endangers the mental or physical health or safety of another person or persons or causes another person or persons to destroy or remove public or private property for </a:t>
            </a:r>
            <a:r>
              <a:rPr lang="en-US" sz="1800" b="1" dirty="0">
                <a:solidFill>
                  <a:srgbClr val="FF7C80"/>
                </a:solidFill>
              </a:rPr>
              <a:t>the purpose of initiation or admission into or affiliation with, or as a condition for continued membership in, any organization operating under the sanction of or recognized as an organization by an institution of higher education</a:t>
            </a:r>
            <a:r>
              <a:rPr lang="en-US" sz="1800" dirty="0"/>
              <a:t>. The term includes, but is not limited to, any brutality of a physical nature, such as whipping, beating, branding, forced consumption of any food, liquor, drug or other substance, or any other forced physical activity which could adversely affect the physical health and safety of the individual or individuals, and includes any activity which would subject the individual or individuals to extreme mental stress, such as sleep deprivation, forced exclusion from social contact, forced conduct which could result in extreme embarrassment, or any other forced activity which could adversely affect the mental health or dignity of the individual or individuals, or any willful destruction or removal of public or private property: </a:t>
            </a:r>
            <a:r>
              <a:rPr lang="en-US" sz="1800" i="1" dirty="0"/>
              <a:t>Provided,</a:t>
            </a:r>
            <a:r>
              <a:rPr lang="en-US" sz="1800" dirty="0"/>
              <a:t> </a:t>
            </a:r>
            <a:r>
              <a:rPr lang="en-US" sz="1800" b="1" dirty="0">
                <a:solidFill>
                  <a:srgbClr val="FF7C80"/>
                </a:solidFill>
              </a:rPr>
              <a:t>That the implied or expressed consent or willingness of a person or persons to hazing shall not be a defense under this section.</a:t>
            </a:r>
          </a:p>
          <a:p>
            <a:endParaRPr lang="en-US" dirty="0"/>
          </a:p>
        </p:txBody>
      </p:sp>
    </p:spTree>
    <p:extLst>
      <p:ext uri="{BB962C8B-B14F-4D97-AF65-F5344CB8AC3E}">
        <p14:creationId xmlns:p14="http://schemas.microsoft.com/office/powerpoint/2010/main" val="3310026538"/>
      </p:ext>
    </p:extLst>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90600"/>
            <a:ext cx="8839200" cy="1143000"/>
          </a:xfrm>
        </p:spPr>
        <p:txBody>
          <a:bodyPr/>
          <a:lstStyle/>
          <a:p>
            <a:r>
              <a:rPr lang="en-US" dirty="0" smtClean="0"/>
              <a:t>We know more about hazing than we ever have…</a:t>
            </a:r>
            <a:br>
              <a:rPr lang="en-US" dirty="0" smtClean="0"/>
            </a:br>
            <a:endParaRPr lang="en-US" dirty="0"/>
          </a:p>
        </p:txBody>
      </p:sp>
      <p:sp>
        <p:nvSpPr>
          <p:cNvPr id="3" name="Content Placeholder 2"/>
          <p:cNvSpPr>
            <a:spLocks noGrp="1"/>
          </p:cNvSpPr>
          <p:nvPr>
            <p:ph idx="1"/>
          </p:nvPr>
        </p:nvSpPr>
        <p:spPr>
          <a:xfrm>
            <a:off x="1524000" y="2895600"/>
            <a:ext cx="7239000" cy="3810000"/>
          </a:xfrm>
        </p:spPr>
        <p:txBody>
          <a:bodyPr/>
          <a:lstStyle/>
          <a:p>
            <a:pPr marL="0" indent="0" algn="r">
              <a:buNone/>
            </a:pPr>
            <a:r>
              <a:rPr lang="en-US" dirty="0" smtClean="0"/>
              <a:t>Hazing in View</a:t>
            </a:r>
          </a:p>
          <a:p>
            <a:pPr marL="0" indent="0" algn="r">
              <a:buNone/>
            </a:pPr>
            <a:r>
              <a:rPr lang="en-US" dirty="0" smtClean="0"/>
              <a:t>College Students at Risk</a:t>
            </a:r>
          </a:p>
          <a:p>
            <a:pPr marL="0" indent="0" algn="r">
              <a:buNone/>
            </a:pPr>
            <a:endParaRPr lang="en-US" dirty="0" smtClean="0"/>
          </a:p>
          <a:p>
            <a:pPr marL="457200" lvl="1" indent="0" algn="r">
              <a:buNone/>
            </a:pPr>
            <a:r>
              <a:rPr lang="en-US" dirty="0" smtClean="0"/>
              <a:t>National Study of Student Hazing</a:t>
            </a:r>
          </a:p>
          <a:p>
            <a:pPr marL="457200" lvl="1" indent="0" algn="r">
              <a:buNone/>
            </a:pPr>
            <a:endParaRPr lang="en-US" dirty="0" smtClean="0"/>
          </a:p>
          <a:p>
            <a:pPr marL="914400" lvl="2" indent="0" algn="r">
              <a:buNone/>
            </a:pPr>
            <a:r>
              <a:rPr lang="en-US" dirty="0" smtClean="0"/>
              <a:t>Elizabeth J. Allen and Mary Madden</a:t>
            </a:r>
          </a:p>
          <a:p>
            <a:pPr marL="914400" lvl="2" indent="0" algn="r">
              <a:buNone/>
            </a:pPr>
            <a:r>
              <a:rPr lang="en-US" dirty="0" smtClean="0"/>
              <a:t>University of Maine</a:t>
            </a:r>
          </a:p>
        </p:txBody>
      </p:sp>
    </p:spTree>
    <p:extLst>
      <p:ext uri="{BB962C8B-B14F-4D97-AF65-F5344CB8AC3E}">
        <p14:creationId xmlns:p14="http://schemas.microsoft.com/office/powerpoint/2010/main" val="2931088714"/>
      </p:ext>
    </p:extLst>
  </p:cSld>
  <p:clrMapOvr>
    <a:masterClrMapping/>
  </p:clrMapOvr>
  <p:transition>
    <p:fade thruBlk="1"/>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27&quot;&gt;&lt;property id=&quot;20148&quot; value=&quot;5&quot;/&gt;&lt;property id=&quot;20300&quot; value=&quot;Slide 2&quot;/&gt;&lt;property id=&quot;20307&quot; value=&quot;304&quot;/&gt;&lt;/object&gt;&lt;object type=&quot;3&quot; unique_id=&quot;10030&quot;&gt;&lt;property id=&quot;20148&quot; value=&quot;5&quot;/&gt;&lt;property id=&quot;20300&quot; value=&quot;Slide 11&quot;/&gt;&lt;property id=&quot;20307&quot; value=&quot;321&quot;/&gt;&lt;/object&gt;&lt;object type=&quot;3&quot; unique_id=&quot;10031&quot;&gt;&lt;property id=&quot;20148&quot; value=&quot;5&quot;/&gt;&lt;property id=&quot;20300&quot; value=&quot;Slide 12 - &amp;quot;What do I have to look forward to when I join a student organization and what’s in it for me?&amp;quot;&quot;/&gt;&lt;property id=&quot;20307&quot; value=&quot;345&quot;/&gt;&lt;/object&gt;&lt;object type=&quot;3&quot; unique_id=&quot;10043&quot;&gt;&lt;property id=&quot;20148&quot; value=&quot;5&quot;/&gt;&lt;property id=&quot;20300&quot; value=&quot;Slide 20&quot;/&gt;&lt;property id=&quot;20307&quot; value=&quot;360&quot;/&gt;&lt;/object&gt;&lt;object type=&quot;3&quot; unique_id=&quot;10494&quot;&gt;&lt;property id=&quot;20148&quot; value=&quot;5&quot;/&gt;&lt;property id=&quot;20300&quot; value=&quot;Slide 1 - &amp;quot;Student Involvement&amp;quot;&quot;/&gt;&lt;property id=&quot;20307&quot; value=&quot;361&quot;/&gt;&lt;/object&gt;&lt;object type=&quot;3&quot; unique_id=&quot;10599&quot;&gt;&lt;property id=&quot;20148&quot; value=&quot;5&quot;/&gt;&lt;property id=&quot;20300&quot; value=&quot;Slide 10 - &amp;quot;Student Organization Life&amp;quot;&quot;/&gt;&lt;property id=&quot;20307&quot; value=&quot;384&quot;/&gt;&lt;/object&gt;&lt;object type=&quot;3&quot; unique_id=&quot;10601&quot;&gt;&lt;property id=&quot;20148&quot; value=&quot;5&quot;/&gt;&lt;property id=&quot;20300&quot; value=&quot;Slide 13 - &amp;quot;Recruitment&amp;quot;&quot;/&gt;&lt;property id=&quot;20307&quot; value=&quot;369&quot;/&gt;&lt;/object&gt;&lt;object type=&quot;3&quot; unique_id=&quot;10602&quot;&gt;&lt;property id=&quot;20148&quot; value=&quot;5&quot;/&gt;&lt;property id=&quot;20300&quot; value=&quot;Slide 15 - &amp;quot;Meetings / Networking&amp;quot;&quot;/&gt;&lt;property id=&quot;20307&quot; value=&quot;370&quot;/&gt;&lt;/object&gt;&lt;object type=&quot;3&quot; unique_id=&quot;10605&quot;&gt;&lt;property id=&quot;20148&quot; value=&quot;5&quot;/&gt;&lt;property id=&quot;20300&quot; value=&quot;Slide 14 - &amp;quot;New Friends&amp;quot;&quot;/&gt;&lt;property id=&quot;20307&quot; value=&quot;373&quot;/&gt;&lt;/object&gt;&lt;object type=&quot;3&quot; unique_id=&quot;10606&quot;&gt;&lt;property id=&quot;20148&quot; value=&quot;5&quot;/&gt;&lt;property id=&quot;20300&quot; value=&quot;Slide 16 - &amp;quot;Group Activities / Social Events&amp;quot;&quot;/&gt;&lt;property id=&quot;20307&quot; value=&quot;374&quot;/&gt;&lt;/object&gt;&lt;object type=&quot;3&quot; unique_id=&quot;10608&quot;&gt;&lt;property id=&quot;20148&quot; value=&quot;5&quot;/&gt;&lt;property id=&quot;20300&quot; value=&quot;Slide 17 - &amp;quot;Community Service / Fundraising&amp;quot;&quot;/&gt;&lt;property id=&quot;20307&quot; value=&quot;376&quot;/&gt;&lt;/object&gt;&lt;object type=&quot;3&quot; unique_id=&quot;10611&quot;&gt;&lt;property id=&quot;20148&quot; value=&quot;5&quot;/&gt;&lt;property id=&quot;20300&quot; value=&quot;Slide 18 - &amp;quot;Recognition&amp;quot;&quot;/&gt;&lt;property id=&quot;20307&quot; value=&quot;379&quot;/&gt;&lt;/object&gt;&lt;object type=&quot;3&quot; unique_id=&quot;10614&quot;&gt;&lt;property id=&quot;20148&quot; value=&quot;5&quot;/&gt;&lt;property id=&quot;20300&quot; value=&quot;Slide 19 - &amp;quot;FUN&amp;quot;&quot;/&gt;&lt;property id=&quot;20307&quot; value=&quot;382&quot;/&gt;&lt;/object&gt;&lt;object type=&quot;3&quot; unique_id=&quot;10632&quot;&gt;&lt;property id=&quot;20148&quot; value=&quot;5&quot;/&gt;&lt;property id=&quot;20300&quot; value=&quot;Slide 3 - &amp;quot;Fraternity &amp;amp; Sorority Life&amp;quot;&quot;/&gt;&lt;property id=&quot;20307&quot; value=&quot;385&quot;/&gt;&lt;/object&gt;&lt;object type=&quot;3&quot; unique_id=&quot;10633&quot;&gt;&lt;property id=&quot;20148&quot; value=&quot;5&quot;/&gt;&lt;property id=&quot;20300&quot; value=&quot;Slide 4 - &amp;quot;Why Go Greek??&amp;quot;&quot;/&gt;&lt;property id=&quot;20307&quot; value=&quot;386&quot;/&gt;&lt;/object&gt;&lt;object type=&quot;3&quot; unique_id=&quot;10634&quot;&gt;&lt;property id=&quot;20148&quot; value=&quot;5&quot;/&gt;&lt;property id=&quot;20300&quot; value=&quot;Slide 5 - &amp;quot;The Pillars of Character&amp;quot;&quot;/&gt;&lt;property id=&quot;20307&quot; value=&quot;387&quot;/&gt;&lt;/object&gt;&lt;object type=&quot;3&quot; unique_id=&quot;10635&quot;&gt;&lt;property id=&quot;20148&quot; value=&quot;5&quot;/&gt;&lt;property id=&quot;20300&quot; value=&quot;Slide 6 - &amp;quot;&amp;#x0D;&amp;#x0A;Ladies… Check us out!!&amp;amp;#x09;&amp;amp;#x09;&amp;quot;&quot;/&gt;&lt;property id=&quot;20307&quot; value=&quot;390&quot;/&gt;&lt;/object&gt;&lt;object type=&quot;3&quot; unique_id=&quot;10636&quot;&gt;&lt;property id=&quot;20148&quot; value=&quot;5&quot;/&gt;&lt;property id=&quot;20300&quot; value=&quot;Slide 7 - &amp;quot;For the gentlemen...&amp;amp;#x09;&amp;amp;#x09;&amp;quot;&quot;/&gt;&lt;property id=&quot;20307&quot; value=&quot;388&quot;/&gt;&lt;/object&gt;&lt;object type=&quot;3&quot; unique_id=&quot;10637&quot;&gt;&lt;property id=&quot;20148&quot; value=&quot;5&quot;/&gt;&lt;property id=&quot;20300&quot; value=&quot;Slide 9 - &amp;quot;The Office of Fraternity and Sorority Life is sponsoring two $500 Scholarships.&amp;#x0D;&amp;#x0A;&amp;#x0D;&amp;#x0A;&amp;#x0D;&amp;#x0A;&amp;#x0D;&amp;#x0A;Fill out this brief survey at:&amp;quot;&quot;/&gt;&lt;property id=&quot;20307&quot; value=&quot;389&quot;/&gt;&lt;/object&gt;&lt;object type=&quot;3&quot; unique_id=&quot;10638&quot;&gt;&lt;property id=&quot;20148&quot; value=&quot;5&quot;/&gt;&lt;property id=&quot;20300&quot; value=&quot;Slide 8 - &amp;quot;IFC Sponsored Recruitment&amp;quot;&quot;/&gt;&lt;property id=&quot;20307&quot; value=&quot;391&quot;/&gt;&lt;/object&gt;&lt;/object&gt;&lt;/object&gt;&lt;/database&gt;"/>
  <p:tag name="SECTOMILLISECCONVERTED" val="1"/>
</p:tagLst>
</file>

<file path=ppt/theme/theme1.xml><?xml version="1.0" encoding="utf-8"?>
<a:theme xmlns:a="http://schemas.openxmlformats.org/drawingml/2006/main" name="Blue and green balls design template">
  <a:themeElements>
    <a:clrScheme name="Blue and green balls design template 1">
      <a:dk1>
        <a:srgbClr val="808080"/>
      </a:dk1>
      <a:lt1>
        <a:srgbClr val="EBF5FF"/>
      </a:lt1>
      <a:dk2>
        <a:srgbClr val="BDDEFF"/>
      </a:dk2>
      <a:lt2>
        <a:srgbClr val="CCECFF"/>
      </a:lt2>
      <a:accent1>
        <a:srgbClr val="339966"/>
      </a:accent1>
      <a:accent2>
        <a:srgbClr val="333399"/>
      </a:accent2>
      <a:accent3>
        <a:srgbClr val="DBECFF"/>
      </a:accent3>
      <a:accent4>
        <a:srgbClr val="C9D1DA"/>
      </a:accent4>
      <a:accent5>
        <a:srgbClr val="ADCAB8"/>
      </a:accent5>
      <a:accent6>
        <a:srgbClr val="2D2D8A"/>
      </a:accent6>
      <a:hlink>
        <a:srgbClr val="66FFFF"/>
      </a:hlink>
      <a:folHlink>
        <a:srgbClr val="99FF99"/>
      </a:folHlink>
    </a:clrScheme>
    <a:fontScheme name="Blue and green balls design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Blue and green balls design template 1">
        <a:dk1>
          <a:srgbClr val="808080"/>
        </a:dk1>
        <a:lt1>
          <a:srgbClr val="EBF5FF"/>
        </a:lt1>
        <a:dk2>
          <a:srgbClr val="BDDEFF"/>
        </a:dk2>
        <a:lt2>
          <a:srgbClr val="CCECFF"/>
        </a:lt2>
        <a:accent1>
          <a:srgbClr val="339966"/>
        </a:accent1>
        <a:accent2>
          <a:srgbClr val="333399"/>
        </a:accent2>
        <a:accent3>
          <a:srgbClr val="DBECFF"/>
        </a:accent3>
        <a:accent4>
          <a:srgbClr val="C9D1DA"/>
        </a:accent4>
        <a:accent5>
          <a:srgbClr val="ADCAB8"/>
        </a:accent5>
        <a:accent6>
          <a:srgbClr val="2D2D8A"/>
        </a:accent6>
        <a:hlink>
          <a:srgbClr val="66FFFF"/>
        </a:hlink>
        <a:folHlink>
          <a:srgbClr val="99FF99"/>
        </a:folHlink>
      </a:clrScheme>
      <a:clrMap bg1="dk2" tx1="lt1" bg2="dk1" tx2="lt2" accent1="accent1" accent2="accent2" accent3="accent3" accent4="accent4" accent5="accent5" accent6="accent6" hlink="hlink" folHlink="folHlink"/>
    </a:extraClrScheme>
    <a:extraClrScheme>
      <a:clrScheme name="Blue and green balls design template 2">
        <a:dk1>
          <a:srgbClr val="336699"/>
        </a:dk1>
        <a:lt1>
          <a:srgbClr val="FFFFFF"/>
        </a:lt1>
        <a:dk2>
          <a:srgbClr val="00B4F5"/>
        </a:dk2>
        <a:lt2>
          <a:srgbClr val="E3EBF1"/>
        </a:lt2>
        <a:accent1>
          <a:srgbClr val="003399"/>
        </a:accent1>
        <a:accent2>
          <a:srgbClr val="468A4B"/>
        </a:accent2>
        <a:accent3>
          <a:srgbClr val="AAD6F9"/>
        </a:accent3>
        <a:accent4>
          <a:srgbClr val="DADADA"/>
        </a:accent4>
        <a:accent5>
          <a:srgbClr val="AAADCA"/>
        </a:accent5>
        <a:accent6>
          <a:srgbClr val="3F7D43"/>
        </a:accent6>
        <a:hlink>
          <a:srgbClr val="66CCFF"/>
        </a:hlink>
        <a:folHlink>
          <a:srgbClr val="CCFFCC"/>
        </a:folHlink>
      </a:clrScheme>
      <a:clrMap bg1="dk2" tx1="lt1" bg2="dk1" tx2="lt2" accent1="accent1" accent2="accent2" accent3="accent3" accent4="accent4" accent5="accent5" accent6="accent6" hlink="hlink" folHlink="folHlink"/>
    </a:extraClrScheme>
    <a:extraClrScheme>
      <a:clrScheme name="Blue and green balls design template 3">
        <a:dk1>
          <a:srgbClr val="336699"/>
        </a:dk1>
        <a:lt1>
          <a:srgbClr val="FFFFFF"/>
        </a:lt1>
        <a:dk2>
          <a:srgbClr val="006699"/>
        </a:dk2>
        <a:lt2>
          <a:srgbClr val="E3EBF1"/>
        </a:lt2>
        <a:accent1>
          <a:srgbClr val="033497"/>
        </a:accent1>
        <a:accent2>
          <a:srgbClr val="00CC66"/>
        </a:accent2>
        <a:accent3>
          <a:srgbClr val="AAB8CA"/>
        </a:accent3>
        <a:accent4>
          <a:srgbClr val="DADADA"/>
        </a:accent4>
        <a:accent5>
          <a:srgbClr val="AAAEC9"/>
        </a:accent5>
        <a:accent6>
          <a:srgbClr val="00B95C"/>
        </a:accent6>
        <a:hlink>
          <a:srgbClr val="6CACFA"/>
        </a:hlink>
        <a:folHlink>
          <a:srgbClr val="FFFFCC"/>
        </a:folHlink>
      </a:clrScheme>
      <a:clrMap bg1="dk2" tx1="lt1" bg2="dk1" tx2="lt2" accent1="accent1" accent2="accent2" accent3="accent3" accent4="accent4" accent5="accent5" accent6="accent6" hlink="hlink" folHlink="folHlink"/>
    </a:extraClrScheme>
    <a:extraClrScheme>
      <a:clrScheme name="Blue and green balls design template 4">
        <a:dk1>
          <a:srgbClr val="90D697"/>
        </a:dk1>
        <a:lt1>
          <a:srgbClr val="FFFFFF"/>
        </a:lt1>
        <a:dk2>
          <a:srgbClr val="339966"/>
        </a:dk2>
        <a:lt2>
          <a:srgbClr val="969696"/>
        </a:lt2>
        <a:accent1>
          <a:srgbClr val="318DF3"/>
        </a:accent1>
        <a:accent2>
          <a:srgbClr val="CCECFF"/>
        </a:accent2>
        <a:accent3>
          <a:srgbClr val="FFFFFF"/>
        </a:accent3>
        <a:accent4>
          <a:srgbClr val="7AB780"/>
        </a:accent4>
        <a:accent5>
          <a:srgbClr val="ADC5F8"/>
        </a:accent5>
        <a:accent6>
          <a:srgbClr val="B9D6E7"/>
        </a:accent6>
        <a:hlink>
          <a:srgbClr val="990000"/>
        </a:hlink>
        <a:folHlink>
          <a:srgbClr val="663300"/>
        </a:folHlink>
      </a:clrScheme>
      <a:clrMap bg1="lt1" tx1="dk1" bg2="lt2" tx2="dk2" accent1="accent1" accent2="accent2" accent3="accent3" accent4="accent4" accent5="accent5" accent6="accent6" hlink="hlink" folHlink="folHlink"/>
    </a:extraClrScheme>
    <a:extraClrScheme>
      <a:clrScheme name="Blue and green balls design template 5">
        <a:dk1>
          <a:srgbClr val="005A58"/>
        </a:dk1>
        <a:lt1>
          <a:srgbClr val="D2FFE6"/>
        </a:lt1>
        <a:dk2>
          <a:srgbClr val="C0C0C0"/>
        </a:dk2>
        <a:lt2>
          <a:srgbClr val="CCECFF"/>
        </a:lt2>
        <a:accent1>
          <a:srgbClr val="026A4A"/>
        </a:accent1>
        <a:accent2>
          <a:srgbClr val="528FC6"/>
        </a:accent2>
        <a:accent3>
          <a:srgbClr val="DCDCDC"/>
        </a:accent3>
        <a:accent4>
          <a:srgbClr val="B3DAC4"/>
        </a:accent4>
        <a:accent5>
          <a:srgbClr val="AAB9B1"/>
        </a:accent5>
        <a:accent6>
          <a:srgbClr val="4981B3"/>
        </a:accent6>
        <a:hlink>
          <a:srgbClr val="9FDAFF"/>
        </a:hlink>
        <a:folHlink>
          <a:srgbClr val="99FFCC"/>
        </a:folHlink>
      </a:clrScheme>
      <a:clrMap bg1="dk2" tx1="lt1" bg2="dk1" tx2="lt2" accent1="accent1" accent2="accent2" accent3="accent3" accent4="accent4" accent5="accent5" accent6="accent6" hlink="hlink" folHlink="folHlink"/>
    </a:extraClrScheme>
    <a:extraClrScheme>
      <a:clrScheme name="Blue and green balls design template 6">
        <a:dk1>
          <a:srgbClr val="3E3E5C"/>
        </a:dk1>
        <a:lt1>
          <a:srgbClr val="E6E6FF"/>
        </a:lt1>
        <a:dk2>
          <a:srgbClr val="0099CC"/>
        </a:dk2>
        <a:lt2>
          <a:srgbClr val="FFFFFF"/>
        </a:lt2>
        <a:accent1>
          <a:srgbClr val="246DB0"/>
        </a:accent1>
        <a:accent2>
          <a:srgbClr val="6666FF"/>
        </a:accent2>
        <a:accent3>
          <a:srgbClr val="AACAE2"/>
        </a:accent3>
        <a:accent4>
          <a:srgbClr val="C4C4DA"/>
        </a:accent4>
        <a:accent5>
          <a:srgbClr val="ACBAD4"/>
        </a:accent5>
        <a:accent6>
          <a:srgbClr val="5C5CE7"/>
        </a:accent6>
        <a:hlink>
          <a:srgbClr val="99CCFF"/>
        </a:hlink>
        <a:folHlink>
          <a:srgbClr val="CCECFF"/>
        </a:folHlink>
      </a:clrScheme>
      <a:clrMap bg1="dk2" tx1="lt1" bg2="dk1" tx2="lt2" accent1="accent1" accent2="accent2" accent3="accent3" accent4="accent4" accent5="accent5" accent6="accent6" hlink="hlink" folHlink="folHlink"/>
    </a:extraClrScheme>
    <a:extraClrScheme>
      <a:clrScheme name="Blue and green balls design template 7">
        <a:dk1>
          <a:srgbClr val="C6D5E0"/>
        </a:dk1>
        <a:lt1>
          <a:srgbClr val="D7D7EB"/>
        </a:lt1>
        <a:dk2>
          <a:srgbClr val="7DC4FF"/>
        </a:dk2>
        <a:lt2>
          <a:srgbClr val="777777"/>
        </a:lt2>
        <a:accent1>
          <a:srgbClr val="2658A2"/>
        </a:accent1>
        <a:accent2>
          <a:srgbClr val="5F5FCB"/>
        </a:accent2>
        <a:accent3>
          <a:srgbClr val="E8E8F3"/>
        </a:accent3>
        <a:accent4>
          <a:srgbClr val="A9B6BF"/>
        </a:accent4>
        <a:accent5>
          <a:srgbClr val="ACB4CE"/>
        </a:accent5>
        <a:accent6>
          <a:srgbClr val="5555B8"/>
        </a:accent6>
        <a:hlink>
          <a:srgbClr val="A1E99D"/>
        </a:hlink>
        <a:folHlink>
          <a:srgbClr val="EAEAEA"/>
        </a:folHlink>
      </a:clrScheme>
      <a:clrMap bg1="lt1" tx1="dk1" bg2="lt2" tx2="dk2" accent1="accent1" accent2="accent2" accent3="accent3" accent4="accent4" accent5="accent5" accent6="accent6" hlink="hlink" folHlink="folHlink"/>
    </a:extraClrScheme>
    <a:extraClrScheme>
      <a:clrScheme name="Blue and green balls design template 8">
        <a:dk1>
          <a:srgbClr val="00B3F2"/>
        </a:dk1>
        <a:lt1>
          <a:srgbClr val="DEF6F1"/>
        </a:lt1>
        <a:dk2>
          <a:srgbClr val="CEE7FE"/>
        </a:dk2>
        <a:lt2>
          <a:srgbClr val="969696"/>
        </a:lt2>
        <a:accent1>
          <a:srgbClr val="CCECFF"/>
        </a:accent1>
        <a:accent2>
          <a:srgbClr val="8DC6FF"/>
        </a:accent2>
        <a:accent3>
          <a:srgbClr val="ECFAF7"/>
        </a:accent3>
        <a:accent4>
          <a:srgbClr val="0098CF"/>
        </a:accent4>
        <a:accent5>
          <a:srgbClr val="E2F4FF"/>
        </a:accent5>
        <a:accent6>
          <a:srgbClr val="7FB3E7"/>
        </a:accent6>
        <a:hlink>
          <a:srgbClr val="0033CC"/>
        </a:hlink>
        <a:folHlink>
          <a:srgbClr val="00A800"/>
        </a:folHlink>
      </a:clrScheme>
      <a:clrMap bg1="lt1" tx1="dk1" bg2="lt2" tx2="dk2" accent1="accent1" accent2="accent2" accent3="accent3" accent4="accent4" accent5="accent5" accent6="accent6" hlink="hlink" folHlink="folHlink"/>
    </a:extraClrScheme>
    <a:extraClrScheme>
      <a:clrScheme name="Blue and green balls design template 9">
        <a:dk1>
          <a:srgbClr val="969696"/>
        </a:dk1>
        <a:lt1>
          <a:srgbClr val="E6FFE6"/>
        </a:lt1>
        <a:dk2>
          <a:srgbClr val="9CE292"/>
        </a:dk2>
        <a:lt2>
          <a:srgbClr val="CEF1FE"/>
        </a:lt2>
        <a:accent1>
          <a:srgbClr val="EBB047"/>
        </a:accent1>
        <a:accent2>
          <a:srgbClr val="8DC6FF"/>
        </a:accent2>
        <a:accent3>
          <a:srgbClr val="CBEEC7"/>
        </a:accent3>
        <a:accent4>
          <a:srgbClr val="C4DAC4"/>
        </a:accent4>
        <a:accent5>
          <a:srgbClr val="F3D4B1"/>
        </a:accent5>
        <a:accent6>
          <a:srgbClr val="7FB3E7"/>
        </a:accent6>
        <a:hlink>
          <a:srgbClr val="0066FF"/>
        </a:hlink>
        <a:folHlink>
          <a:srgbClr val="006600"/>
        </a:folHlink>
      </a:clrScheme>
      <a:clrMap bg1="dk2" tx1="lt1" bg2="dk1" tx2="lt2" accent1="accent1" accent2="accent2" accent3="accent3" accent4="accent4" accent5="accent5" accent6="accent6" hlink="hlink" folHlink="folHlink"/>
    </a:extraClrScheme>
    <a:extraClrScheme>
      <a:clrScheme name="Blue and green balls design template 10">
        <a:dk1>
          <a:srgbClr val="DBFFD3"/>
        </a:dk1>
        <a:lt1>
          <a:srgbClr val="FFFFFF"/>
        </a:lt1>
        <a:dk2>
          <a:srgbClr val="CCECFF"/>
        </a:dk2>
        <a:lt2>
          <a:srgbClr val="808080"/>
        </a:lt2>
        <a:accent1>
          <a:srgbClr val="69B4FF"/>
        </a:accent1>
        <a:accent2>
          <a:srgbClr val="00CC00"/>
        </a:accent2>
        <a:accent3>
          <a:srgbClr val="FFFFFF"/>
        </a:accent3>
        <a:accent4>
          <a:srgbClr val="BBDAB4"/>
        </a:accent4>
        <a:accent5>
          <a:srgbClr val="B9D6FF"/>
        </a:accent5>
        <a:accent6>
          <a:srgbClr val="00B900"/>
        </a:accent6>
        <a:hlink>
          <a:srgbClr val="3333CC"/>
        </a:hlink>
        <a:folHlink>
          <a:srgbClr val="008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7398</TotalTime>
  <Words>1270</Words>
  <Application>Microsoft Office PowerPoint</Application>
  <PresentationFormat>On-screen Show (4:3)</PresentationFormat>
  <Paragraphs>114</Paragraphs>
  <Slides>20</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Slide Titles</vt:lpstr>
      </vt:variant>
      <vt:variant>
        <vt:i4>20</vt:i4>
      </vt:variant>
      <vt:variant>
        <vt:lpstr>Custom Shows</vt:lpstr>
      </vt:variant>
      <vt:variant>
        <vt:i4>1</vt:i4>
      </vt:variant>
    </vt:vector>
  </HeadingPairs>
  <TitlesOfParts>
    <vt:vector size="26" baseType="lpstr">
      <vt:lpstr>ＭＳ Ｐゴシック</vt:lpstr>
      <vt:lpstr>Arial</vt:lpstr>
      <vt:lpstr>Arial Black</vt:lpstr>
      <vt:lpstr>Calibri</vt:lpstr>
      <vt:lpstr>Blue and green balls design template</vt:lpstr>
      <vt:lpstr>Lessons on Hazing </vt:lpstr>
      <vt:lpstr>October 30, 2015</vt:lpstr>
      <vt:lpstr>Baffoonery</vt:lpstr>
      <vt:lpstr>Hazing Defined </vt:lpstr>
      <vt:lpstr>PowerPoint Presentation</vt:lpstr>
      <vt:lpstr>PowerPoint Presentation</vt:lpstr>
      <vt:lpstr>PowerPoint Presentation</vt:lpstr>
      <vt:lpstr>WV State Law</vt:lpstr>
      <vt:lpstr>We know more about hazing than we ever have… </vt:lpstr>
      <vt:lpstr>PowerPoint Presentation</vt:lpstr>
      <vt:lpstr>PowerPoint Presentation</vt:lpstr>
      <vt:lpstr>PowerPoint Presentation</vt:lpstr>
      <vt:lpstr>PowerPoint Presentation</vt:lpstr>
      <vt:lpstr>Signs of Potential Hazing</vt:lpstr>
      <vt:lpstr>Recommendations  </vt:lpstr>
      <vt:lpstr>Recommendations (cont.)</vt:lpstr>
      <vt:lpstr>Emerging Strategies for HP</vt:lpstr>
      <vt:lpstr>Communication to broader campus community </vt:lpstr>
      <vt:lpstr>What’s next?</vt:lpstr>
      <vt:lpstr>References</vt:lpstr>
      <vt:lpstr>ORIENTATION</vt:lpstr>
    </vt:vector>
  </TitlesOfParts>
  <Company>Marshall University Computing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MSCA Authorized User</dc:creator>
  <cp:lastModifiedBy>Candice Stadler</cp:lastModifiedBy>
  <cp:revision>267</cp:revision>
  <dcterms:created xsi:type="dcterms:W3CDTF">2005-05-19T15:30:05Z</dcterms:created>
  <dcterms:modified xsi:type="dcterms:W3CDTF">2015-12-02T18:11:34Z</dcterms:modified>
</cp:coreProperties>
</file>