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8" r:id="rId3"/>
    <p:sldId id="299" r:id="rId4"/>
    <p:sldId id="310" r:id="rId5"/>
    <p:sldId id="289" r:id="rId6"/>
    <p:sldId id="290" r:id="rId7"/>
    <p:sldId id="292" r:id="rId8"/>
    <p:sldId id="293" r:id="rId9"/>
    <p:sldId id="312" r:id="rId10"/>
    <p:sldId id="313" r:id="rId11"/>
    <p:sldId id="317" r:id="rId12"/>
    <p:sldId id="315" r:id="rId13"/>
    <p:sldId id="316" r:id="rId14"/>
    <p:sldId id="280" r:id="rId15"/>
    <p:sldId id="321" r:id="rId16"/>
    <p:sldId id="319" r:id="rId17"/>
    <p:sldId id="320" r:id="rId18"/>
    <p:sldId id="318" r:id="rId19"/>
    <p:sldId id="331" r:id="rId20"/>
    <p:sldId id="283" r:id="rId21"/>
    <p:sldId id="281" r:id="rId22"/>
    <p:sldId id="267" r:id="rId23"/>
    <p:sldId id="268" r:id="rId24"/>
    <p:sldId id="270" r:id="rId25"/>
    <p:sldId id="271" r:id="rId26"/>
    <p:sldId id="272" r:id="rId27"/>
    <p:sldId id="273" r:id="rId28"/>
    <p:sldId id="275" r:id="rId29"/>
    <p:sldId id="276" r:id="rId30"/>
    <p:sldId id="300" r:id="rId31"/>
    <p:sldId id="304" r:id="rId32"/>
    <p:sldId id="301" r:id="rId33"/>
    <p:sldId id="305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1" autoAdjust="0"/>
    <p:restoredTop sz="96305" autoAdjust="0"/>
  </p:normalViewPr>
  <p:slideViewPr>
    <p:cSldViewPr>
      <p:cViewPr varScale="1">
        <p:scale>
          <a:sx n="112" d="100"/>
          <a:sy n="112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82172-18D7-4302-BB24-BC306CBEDD8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8390F-783F-4492-95CC-B3C07F0C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4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B247FB-D6F0-4C1D-BD6C-E31E2059034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C7E46D-8992-493D-B5CE-6B8381A639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6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the</a:t>
            </a:r>
            <a:r>
              <a:rPr lang="en-US" baseline="0" dirty="0" smtClean="0"/>
              <a:t> program you will be speaking about and your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01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44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24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4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339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the</a:t>
            </a:r>
            <a:r>
              <a:rPr lang="en-US" baseline="0" dirty="0" smtClean="0"/>
              <a:t> program you will be speaking about and your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90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087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207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13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the</a:t>
            </a:r>
            <a:r>
              <a:rPr lang="en-US" baseline="0" dirty="0" smtClean="0"/>
              <a:t> program you will be speaking about and your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9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07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19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118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665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the</a:t>
            </a:r>
            <a:r>
              <a:rPr lang="en-US" baseline="0" dirty="0" smtClean="0"/>
              <a:t> program you will be speaking about and your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725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805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554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378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362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964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620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82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981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089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652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418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252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739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401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504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209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579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03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the</a:t>
            </a:r>
            <a:r>
              <a:rPr lang="en-US" baseline="0" dirty="0" smtClean="0"/>
              <a:t> program you will be speaking about and your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869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060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260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1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22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44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08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7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the</a:t>
            </a:r>
            <a:r>
              <a:rPr lang="en-US" baseline="0" dirty="0" smtClean="0"/>
              <a:t> program you will be speaking about and your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7E46D-8992-493D-B5CE-6B8381A639F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5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6ED61A-1BC2-4F4F-BB7A-2CC070EDA4E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82938F-DD3C-48BC-8BA7-091226974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hoto.php?pid=2007300&amp;id=692612709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drobertson@mail.wvu.ed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2192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accent4"/>
                </a:solidFill>
              </a:rPr>
              <a:t>What is TRiO?</a:t>
            </a:r>
            <a:endParaRPr lang="en-US" sz="6000" dirty="0">
              <a:solidFill>
                <a:schemeClr val="accent4"/>
              </a:solidFill>
            </a:endParaRPr>
          </a:p>
        </p:txBody>
      </p:sp>
      <p:pic>
        <p:nvPicPr>
          <p:cNvPr id="4" name="Picture 3" descr="WVtriologoaug29b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657600"/>
            <a:ext cx="2743200" cy="23506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600" y="4038600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Scott Robertson, Director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Student Support Services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WVU Tech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183880" cy="3429000"/>
          </a:xfrm>
        </p:spPr>
        <p:txBody>
          <a:bodyPr>
            <a:normAutofit/>
          </a:bodyPr>
          <a:lstStyle/>
          <a:p>
            <a:pPr algn="ctr"/>
            <a:r>
              <a:rPr lang="en-US" sz="2000" b="0" u="sng" dirty="0" smtClean="0">
                <a:solidFill>
                  <a:schemeClr val="tx1"/>
                </a:solidFill>
                <a:effectLst/>
              </a:rPr>
              <a:t>The purpose </a:t>
            </a:r>
            <a:r>
              <a:rPr lang="en-US" sz="2000" b="0" dirty="0" smtClean="0">
                <a:solidFill>
                  <a:schemeClr val="tx1"/>
                </a:solidFill>
                <a:effectLst/>
              </a:rPr>
              <a:t>is to generate in program participants the skills and motivation necessary to complete a program of secondary education and to enter and succeed in a program of postsecondary education. </a:t>
            </a:r>
            <a:r>
              <a:rPr lang="en-US" sz="2400" dirty="0" smtClean="0">
                <a:solidFill>
                  <a:schemeClr val="accent4"/>
                </a:solidFill>
              </a:rPr>
              <a:t/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/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/>
            </a:r>
            <a:br>
              <a:rPr lang="en-US" sz="2400" dirty="0" smtClean="0">
                <a:solidFill>
                  <a:schemeClr val="accent4"/>
                </a:solidFill>
              </a:rPr>
            </a:br>
            <a:endParaRPr lang="en-US" sz="20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91000"/>
          </a:xfrm>
        </p:spPr>
        <p:txBody>
          <a:bodyPr>
            <a:normAutofit/>
          </a:bodyPr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Who is eligible?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High School Students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From low-income households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From families in which neither parent hold’s a Bachelor’s Degree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Students with disabilities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Homeless children and youth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Students in foster care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7472" lvl="1" indent="0">
              <a:buClrTx/>
              <a:buNone/>
            </a:pPr>
            <a:endParaRPr lang="en-US" sz="1800" dirty="0" smtClean="0"/>
          </a:p>
          <a:p>
            <a:pPr marL="797814" lvl="1" indent="-514350">
              <a:buClr>
                <a:schemeClr val="accent4"/>
              </a:buClr>
              <a:buAutoNum type="arabicParenBoth"/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183880" cy="105156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Eligibility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867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91000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Intensive six week summer program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/>
              <a:t>MUST provide instruction in math, laboratory science, composition, literature and foreign language.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/>
              <a:t>Students live on campus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/>
              <a:t>Exposure to cultural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/>
              <a:t>Opportunity to take part in work-study </a:t>
            </a:r>
            <a:r>
              <a:rPr lang="en-US" sz="1800" dirty="0" smtClean="0"/>
              <a:t>program</a:t>
            </a:r>
            <a:endParaRPr lang="en-US" sz="22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Monthly meetings with Counselor during academic year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Improve the financial and economic literacy of students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Assistance completing the FAFSA and locating scholarships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7472" lvl="1" indent="0">
              <a:buClrTx/>
              <a:buNone/>
            </a:pPr>
            <a:endParaRPr lang="en-US" sz="1800" dirty="0" smtClean="0"/>
          </a:p>
          <a:p>
            <a:pPr marL="797814" lvl="1" indent="-514350">
              <a:buClr>
                <a:schemeClr val="accent4"/>
              </a:buClr>
              <a:buAutoNum type="arabicParenBoth"/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183880" cy="105156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Program Description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4187952"/>
          </a:xfrm>
        </p:spPr>
        <p:txBody>
          <a:bodyPr>
            <a:normAutofit/>
          </a:bodyPr>
          <a:lstStyle/>
          <a:p>
            <a:pPr>
              <a:buClrTx/>
              <a:buNone/>
            </a:pPr>
            <a:r>
              <a:rPr lang="en-US" sz="2400" dirty="0" smtClean="0"/>
              <a:t>Other Potential Services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Peer Tutoring Program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Community service opportunities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College Summit Workshop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Work study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Jump Start Program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Smart Spending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College Transition Class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Summer Wellness Program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Mentor Program</a:t>
            </a:r>
          </a:p>
          <a:p>
            <a:pPr>
              <a:buClr>
                <a:schemeClr val="accent4"/>
              </a:buClr>
            </a:pPr>
            <a:endParaRPr lang="en-US" dirty="0" smtClean="0">
              <a:solidFill>
                <a:schemeClr val="accent4"/>
              </a:solidFill>
            </a:endParaRPr>
          </a:p>
          <a:p>
            <a:pPr>
              <a:buClr>
                <a:schemeClr val="accent4"/>
              </a:buClr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183880" cy="594360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Services </a:t>
            </a:r>
            <a:r>
              <a:rPr lang="en-US" sz="3600" b="1" dirty="0" smtClean="0"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Provided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7444" y="21336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>
                <a:solidFill>
                  <a:schemeClr val="accent4"/>
                </a:solidFill>
              </a:rPr>
              <a:t>What is Upward Bound Math Science?</a:t>
            </a:r>
            <a:endParaRPr lang="en-US" sz="6000" dirty="0">
              <a:solidFill>
                <a:schemeClr val="accent4"/>
              </a:solidFill>
            </a:endParaRPr>
          </a:p>
        </p:txBody>
      </p:sp>
      <p:pic>
        <p:nvPicPr>
          <p:cNvPr id="4" name="Picture 3" descr="WVtriologoaug29b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3733800"/>
            <a:ext cx="2743200" cy="235069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91000"/>
          </a:xfrm>
        </p:spPr>
        <p:txBody>
          <a:bodyPr>
            <a:normAutofit/>
          </a:bodyPr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Who is eligible?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High School Students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From low-income households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From families in which neither parent hold’s a Bachelor’s Degree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Students with disabilities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Homeless children and youth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Students in foster care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7472" lvl="1" indent="0">
              <a:buClrTx/>
              <a:buNone/>
            </a:pPr>
            <a:endParaRPr lang="en-US" sz="1800" dirty="0" smtClean="0"/>
          </a:p>
          <a:p>
            <a:pPr marL="797814" lvl="1" indent="-514350">
              <a:buClr>
                <a:schemeClr val="accent4"/>
              </a:buClr>
              <a:buAutoNum type="arabicParenBoth"/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183880" cy="105156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Eligibility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4167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819400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Intensive summer program focused on science and math training.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Year-round counseling and advisement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Exposure to university research faculty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Participant conducted scientific research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Education and Counseling services designed to improve financial and economic literacy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Clr>
                <a:schemeClr val="accent4"/>
              </a:buClr>
            </a:pPr>
            <a:endParaRPr lang="en-US" dirty="0" smtClean="0">
              <a:solidFill>
                <a:schemeClr val="accent4"/>
              </a:solidFill>
            </a:endParaRPr>
          </a:p>
          <a:p>
            <a:pPr>
              <a:buClr>
                <a:schemeClr val="accent4"/>
              </a:buClr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183880" cy="594360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Program Description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143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4187952"/>
          </a:xfrm>
        </p:spPr>
        <p:txBody>
          <a:bodyPr>
            <a:normAutofit fontScale="77500" lnSpcReduction="20000"/>
          </a:bodyPr>
          <a:lstStyle/>
          <a:p>
            <a:pPr>
              <a:buClrTx/>
              <a:buNone/>
            </a:pPr>
            <a:r>
              <a:rPr lang="en-US" sz="3500" dirty="0" smtClean="0"/>
              <a:t>Other Potential Services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700" dirty="0"/>
              <a:t>Exposure to academic programs and cultural events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700" dirty="0"/>
              <a:t>Instruction in reading, writing, study skills, and other subjects necessary for success in education beyond high school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700" dirty="0"/>
              <a:t>Academic, financial, or personal counseling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700" dirty="0"/>
              <a:t>Tutorial services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700" dirty="0"/>
              <a:t>Mentoring programs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700" dirty="0"/>
              <a:t>Information on postsecondary education opportunities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700" dirty="0"/>
              <a:t>Assistance in completing college entrance and financial aid applications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700" dirty="0"/>
              <a:t>Assistance in preparing for college entrance </a:t>
            </a:r>
            <a:r>
              <a:rPr lang="en-US" sz="2700" dirty="0" smtClean="0"/>
              <a:t>exams</a:t>
            </a:r>
            <a:endParaRPr lang="en-US" dirty="0" smtClean="0">
              <a:solidFill>
                <a:schemeClr val="accent4"/>
              </a:solidFill>
            </a:endParaRPr>
          </a:p>
          <a:p>
            <a:pPr>
              <a:buClr>
                <a:schemeClr val="accent4"/>
              </a:buClr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183880" cy="594360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Services </a:t>
            </a:r>
            <a:r>
              <a:rPr lang="en-US" sz="3600" b="1" dirty="0" smtClean="0"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Provided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3091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2192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accent4"/>
                </a:solidFill>
              </a:rPr>
              <a:t>What is SSS?</a:t>
            </a:r>
            <a:endParaRPr lang="en-US" sz="6000" dirty="0">
              <a:solidFill>
                <a:schemeClr val="accent4"/>
              </a:solidFill>
            </a:endParaRPr>
          </a:p>
        </p:txBody>
      </p:sp>
      <p:pic>
        <p:nvPicPr>
          <p:cNvPr id="4" name="Picture 3" descr="WVtriologoaug29b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52858" y="3886200"/>
            <a:ext cx="2743200" cy="235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73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91000"/>
          </a:xfrm>
        </p:spPr>
        <p:txBody>
          <a:bodyPr>
            <a:normAutofit/>
          </a:bodyPr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Who is eligible?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College Students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From low-income households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From families in which neither parent hold’s a Bachelor’s Degree</a:t>
            </a: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Students with disabilities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7472" lvl="1" indent="0">
              <a:buClrTx/>
              <a:buNone/>
            </a:pPr>
            <a:endParaRPr lang="en-US" sz="1800" dirty="0" smtClean="0"/>
          </a:p>
          <a:p>
            <a:pPr marL="797814" lvl="1" indent="-514350">
              <a:buClr>
                <a:schemeClr val="accent4"/>
              </a:buClr>
              <a:buAutoNum type="arabicParenBoth"/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183880" cy="105156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Eligibility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006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TRiO History: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83880" cy="4187952"/>
          </a:xfrm>
        </p:spPr>
        <p:txBody>
          <a:bodyPr>
            <a:normAutofit fontScale="70000" lnSpcReduction="20000"/>
          </a:bodyPr>
          <a:lstStyle/>
          <a:p>
            <a:pPr>
              <a:buClrTx/>
              <a:buFont typeface="Arial" pitchFamily="34" charset="0"/>
              <a:buChar char="•"/>
              <a:defRPr/>
            </a:pPr>
            <a:r>
              <a:rPr lang="en-US" dirty="0" smtClean="0"/>
              <a:t>Economic Opportunity Act of 1964 yielded the Upward Bound program as a response to the Administration’s War on Poverty.</a:t>
            </a:r>
          </a:p>
          <a:p>
            <a:pPr>
              <a:buClrTx/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85750" indent="-285750">
              <a:buClrTx/>
              <a:buFont typeface="Arial" pitchFamily="34" charset="0"/>
              <a:buChar char="•"/>
              <a:defRPr/>
            </a:pPr>
            <a:r>
              <a:rPr lang="en-US" dirty="0" smtClean="0"/>
              <a:t>Higher Education Act of 1965:  created the second outreach program, Talent Search.</a:t>
            </a:r>
          </a:p>
          <a:p>
            <a:pPr marL="285750" indent="-285750">
              <a:buClrTx/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85750" indent="-285750">
              <a:buClrTx/>
              <a:buFont typeface="Arial" pitchFamily="34" charset="0"/>
              <a:buChar char="•"/>
              <a:defRPr/>
            </a:pPr>
            <a:r>
              <a:rPr lang="en-US" dirty="0" smtClean="0"/>
              <a:t>Higher Education Amendments of 1968 created the third in a series of educational opportunity programs. Originally named the Special Services for Disadvantaged Students, this program title was then changed to Student Support Services.  </a:t>
            </a:r>
          </a:p>
          <a:p>
            <a:pPr marL="285750" indent="-285750">
              <a:buClrTx/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85750" indent="-285750">
              <a:buClrTx/>
              <a:buFont typeface="Arial" pitchFamily="34" charset="0"/>
              <a:buChar char="•"/>
              <a:defRPr/>
            </a:pPr>
            <a:r>
              <a:rPr lang="en-US" dirty="0" smtClean="0"/>
              <a:t>By the late 1960’s the term “TRiO” was developed to describe these federal programs.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3733800"/>
          </a:xfrm>
        </p:spPr>
        <p:txBody>
          <a:bodyPr>
            <a:normAutofit fontScale="92500"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en-US" sz="2200" dirty="0" smtClean="0"/>
              <a:t>Academic tutoring, which may include instruction in reading, writing, study skills, mathematics, science, and other subjects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200" dirty="0" smtClean="0"/>
              <a:t>Advice and assistance in postsecondary course selection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200" dirty="0" smtClean="0"/>
              <a:t>Assistance for students with information on the full range of student financial aid programs including benefits and resources for locating public and private scholarships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200" dirty="0" smtClean="0"/>
              <a:t>Education or counseling services designed to improve the financial and economic literacy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200" dirty="0" smtClean="0"/>
              <a:t>Assist students in applying for admission to graduate and professional programs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838200"/>
            <a:ext cx="8183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SSS projects MUST provide: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685800"/>
            <a:ext cx="7521575" cy="54927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SSS Projects May also: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9181" y="1752600"/>
            <a:ext cx="7521575" cy="3579812"/>
          </a:xfrm>
          <a:prstGeom prst="rect">
            <a:avLst/>
          </a:prstGeom>
        </p:spPr>
        <p:txBody>
          <a:bodyPr vert="horz" lIns="182880" tIns="91440" rtlCol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individualized counseling for personal, career, and academic information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 activities and instruction designed to acquaint students with career options</a:t>
            </a:r>
          </a:p>
          <a:p>
            <a:pPr marL="173736" marR="0" lvl="1" indent="-17373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Exposure to cultural events and academic programs not usually available</a:t>
            </a:r>
          </a:p>
          <a:p>
            <a:pPr marL="173736" marR="0" lvl="1" indent="-17373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Mentoring programs </a:t>
            </a:r>
          </a:p>
          <a:p>
            <a:pPr marL="173736" marR="0" lvl="1" indent="-17373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Secure temporary housing during breaks for students who are homeless youths and students who are in foster care or are aging of the foster care system.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2192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accent4"/>
                </a:solidFill>
              </a:rPr>
              <a:t>What is McNair ?</a:t>
            </a:r>
            <a:endParaRPr lang="en-US" sz="6000" dirty="0">
              <a:solidFill>
                <a:schemeClr val="accent4"/>
              </a:solidFill>
            </a:endParaRPr>
          </a:p>
        </p:txBody>
      </p:sp>
      <p:pic>
        <p:nvPicPr>
          <p:cNvPr id="4" name="Picture 3" descr="WVtriologoaug29b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733800"/>
            <a:ext cx="2743200" cy="235069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861794"/>
            <a:ext cx="8183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McNair Scholars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37302" y="2057400"/>
            <a:ext cx="521350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Born 1950; died Jan. 28, 1986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B.S. </a:t>
            </a:r>
            <a:r>
              <a:rPr lang="en-US" sz="2000" dirty="0">
                <a:latin typeface="+mj-lt"/>
                <a:cs typeface="Times New Roman" pitchFamily="18" charset="0"/>
              </a:rPr>
              <a:t>in Physics from North Carolina A&amp;T State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University; Ph.D. in </a:t>
            </a:r>
            <a:r>
              <a:rPr lang="en-US" sz="2000" dirty="0">
                <a:latin typeface="+mj-lt"/>
                <a:cs typeface="Times New Roman" pitchFamily="18" charset="0"/>
              </a:rPr>
              <a:t>Physics from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MIT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+mj-lt"/>
                <a:cs typeface="Times New Roman" pitchFamily="18" charset="0"/>
              </a:rPr>
              <a:t>nd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African-American to fly in space</a:t>
            </a:r>
          </a:p>
          <a:p>
            <a:pPr marL="571500" indent="-571500">
              <a:buFont typeface="Wingdings" pitchFamily="2" charset="2"/>
              <a:buChar char="§"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§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J:\My Documents\Mcnair misc\mcnair downloaded pi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3016095" cy="373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672420"/>
            <a:ext cx="8183563" cy="371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rgbClr val="5252B0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rgbClr val="5252B0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 Mission: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5050B0"/>
              </a:solidFill>
              <a:latin typeface="+mj-lt"/>
            </a:endParaRPr>
          </a:p>
          <a:p>
            <a:pPr marL="0" indent="0" eaLnBrk="1" hangingPunct="1">
              <a:buNone/>
            </a:pPr>
            <a:endParaRPr lang="en-US" dirty="0" smtClean="0">
              <a:solidFill>
                <a:srgbClr val="5050B0"/>
              </a:solidFill>
              <a:latin typeface="+mj-lt"/>
            </a:endParaRPr>
          </a:p>
          <a:p>
            <a:pPr marL="0" indent="0" algn="ctr" eaLnBrk="1" hangingPunct="1">
              <a:buNone/>
            </a:pPr>
            <a:r>
              <a:rPr lang="en-US" sz="2200" dirty="0">
                <a:solidFill>
                  <a:schemeClr val="tx1"/>
                </a:solidFill>
                <a:latin typeface="Verdana (Body)"/>
              </a:rPr>
              <a:t>To prepare first-generation, income-eligible and other underrepresented groups for doctoral study.</a:t>
            </a:r>
          </a:p>
          <a:p>
            <a:pPr marL="0" indent="0" eaLnBrk="1" hangingPunct="1">
              <a:buNone/>
            </a:pPr>
            <a:endParaRPr lang="en-US" dirty="0">
              <a:solidFill>
                <a:srgbClr val="5050B0"/>
              </a:solidFill>
              <a:latin typeface="+mj-lt"/>
            </a:endParaRPr>
          </a:p>
          <a:p>
            <a:pPr eaLnBrk="1" hangingPunct="1"/>
            <a:endParaRPr lang="en-US" sz="3200" dirty="0">
              <a:solidFill>
                <a:srgbClr val="5050B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accent4">
                    <a:lumMod val="75000"/>
                  </a:schemeClr>
                </a:solidFill>
                <a:effectLst/>
              </a:rPr>
              <a:t>Eligibility requirements:</a:t>
            </a:r>
            <a:r>
              <a:rPr lang="en-US" dirty="0">
                <a:solidFill>
                  <a:srgbClr val="5050B0"/>
                </a:solidFill>
                <a:latin typeface="Times New Roman" pitchFamily="18" charset="0"/>
              </a:rPr>
              <a:t/>
            </a:r>
            <a:br>
              <a:rPr lang="en-US" dirty="0">
                <a:solidFill>
                  <a:srgbClr val="5050B0"/>
                </a:solidFill>
                <a:latin typeface="Times New Roman" pitchFamily="18" charset="0"/>
              </a:rPr>
            </a:b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183563" cy="387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rgbClr val="5252B0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rgbClr val="5252B0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endParaRPr lang="en-US" sz="2000" dirty="0">
              <a:solidFill>
                <a:srgbClr val="5050B0"/>
              </a:solidFill>
              <a:latin typeface="Times New Roman" pitchFamily="18" charset="0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First-generation and income-eligible </a:t>
            </a:r>
            <a:r>
              <a:rPr lang="en-US" sz="2200" i="1" dirty="0">
                <a:solidFill>
                  <a:schemeClr val="tx1"/>
                </a:solidFill>
                <a:latin typeface="+mn-lt"/>
              </a:rPr>
              <a:t>OR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   </a:t>
            </a:r>
          </a:p>
          <a:p>
            <a:pPr marL="0" indent="0" eaLnBrk="1" hangingPunct="1">
              <a:buClrTx/>
              <a:buNone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       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a member of an underrepresented group: African </a:t>
            </a:r>
          </a:p>
          <a:p>
            <a:pPr marL="0" indent="0" eaLnBrk="1" hangingPunct="1">
              <a:buClrTx/>
              <a:buNone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       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American, Hispanic American, Native American, or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eaLnBrk="1" hangingPunct="1">
              <a:buClrTx/>
              <a:buNone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       Native Hawaiian/Pacific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Islander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Will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have completed sophomore year by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summer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Have a CGPA of 3.0 or higher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US citizens or permanent residents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n-lt"/>
              </a:rPr>
              <a:t>Have a desire to pursue a terminal graduate degree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400" dirty="0">
              <a:solidFill>
                <a:srgbClr val="5050B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671155"/>
            <a:ext cx="3657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rgbClr val="5252B0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rgbClr val="5252B0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 dirty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</a:rPr>
              <a:t>Benefits: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1600200" y="1447800"/>
            <a:ext cx="6172200" cy="345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rgbClr val="5252B0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rgbClr val="5252B0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$2,400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in stipends for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participation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Graduate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school and GRE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preparation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Research opportunity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Free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conference travel and campus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visits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Application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fee waiver and GRE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waiver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Cultural activities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Chance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of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publication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Tutoring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22" y="685800"/>
            <a:ext cx="7162800" cy="762000"/>
          </a:xfrm>
        </p:spPr>
        <p:txBody>
          <a:bodyPr>
            <a:normAutofit/>
          </a:bodyPr>
          <a:lstStyle/>
          <a:p>
            <a:r>
              <a:rPr lang="en-US" b="0" dirty="0">
                <a:solidFill>
                  <a:schemeClr val="accent4">
                    <a:lumMod val="75000"/>
                  </a:schemeClr>
                </a:solidFill>
                <a:effectLst/>
              </a:rPr>
              <a:t>What McNair Scholars do</a:t>
            </a:r>
            <a:r>
              <a:rPr lang="en-US" b="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533400" y="1447800"/>
            <a:ext cx="8183563" cy="3177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rgbClr val="5252B0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rgbClr val="5252B0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rgbClr val="5252B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5252B0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endParaRPr lang="en-US" sz="2000" dirty="0">
              <a:solidFill>
                <a:srgbClr val="433BA9"/>
              </a:solidFill>
              <a:latin typeface="+mn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Participate in a 6-week summer research internship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buClrTx/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        (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which includes seminars on research training, GRE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eaLnBrk="1" hangingPunct="1">
              <a:buClr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       and graduate school preparation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campus visits, and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eaLnBrk="1" hangingPunct="1">
              <a:buClrTx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        cultural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trips)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Participate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in year-round graduate school preparation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seminars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and also research classes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Conduct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 research project under the guidance of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faculty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Present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research at a national McNair conference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 at McNair Conference:</a:t>
            </a:r>
            <a:endParaRPr lang="en-US" sz="3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photos-c.ak.fbcdn.net/hphotos-ak-snc1/hs176.snc1/6620_104849567709_692612709_2007299_3638939_n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06524"/>
            <a:ext cx="5943600" cy="445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421" y="228600"/>
            <a:ext cx="5105400" cy="105156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 Activities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21" y="1600200"/>
            <a:ext cx="4102099" cy="35052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38400"/>
            <a:ext cx="414020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4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TRiO History: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3736848"/>
          </a:xfrm>
        </p:spPr>
        <p:txBody>
          <a:bodyPr>
            <a:normAutofit fontScale="62500" lnSpcReduction="20000"/>
          </a:bodyPr>
          <a:lstStyle/>
          <a:p>
            <a:pPr>
              <a:buClrTx/>
              <a:buFont typeface="Arial" pitchFamily="34" charset="0"/>
              <a:buChar char="•"/>
              <a:defRPr/>
            </a:pPr>
            <a:r>
              <a:rPr lang="en-US" sz="3300" dirty="0" smtClean="0"/>
              <a:t>Higher Education Amendments of 1972 established the fourth TRIO Program, Educational Opportunity Centers.</a:t>
            </a:r>
          </a:p>
          <a:p>
            <a:pPr>
              <a:buClrTx/>
              <a:buFont typeface="Arial" pitchFamily="34" charset="0"/>
              <a:buChar char="•"/>
              <a:defRPr/>
            </a:pPr>
            <a:endParaRPr lang="en-US" sz="3300" dirty="0" smtClean="0"/>
          </a:p>
          <a:p>
            <a:pPr>
              <a:buClrTx/>
              <a:buFont typeface="Arial" pitchFamily="34" charset="0"/>
              <a:buChar char="•"/>
              <a:defRPr/>
            </a:pPr>
            <a:r>
              <a:rPr lang="en-US" sz="3300" dirty="0" smtClean="0"/>
              <a:t>Veterans Upward Bound established in 1972 as well.</a:t>
            </a:r>
          </a:p>
          <a:p>
            <a:pPr>
              <a:buClrTx/>
              <a:buFont typeface="Arial" pitchFamily="34" charset="0"/>
              <a:buChar char="•"/>
              <a:defRPr/>
            </a:pPr>
            <a:endParaRPr lang="en-US" sz="3300" dirty="0" smtClean="0"/>
          </a:p>
          <a:p>
            <a:pPr>
              <a:buClrTx/>
              <a:buFont typeface="Arial" pitchFamily="34" charset="0"/>
              <a:buChar char="•"/>
              <a:defRPr/>
            </a:pPr>
            <a:r>
              <a:rPr lang="en-US" sz="3300" dirty="0" smtClean="0"/>
              <a:t>1986 Amendments added the sixth program, the Ronald E. McNair Post-Baccalaureate Achievement Program.</a:t>
            </a:r>
          </a:p>
          <a:p>
            <a:pPr>
              <a:buClrTx/>
              <a:buFont typeface="Arial" pitchFamily="34" charset="0"/>
              <a:buChar char="•"/>
              <a:defRPr/>
            </a:pPr>
            <a:endParaRPr lang="en-US" sz="3300" dirty="0" smtClean="0"/>
          </a:p>
          <a:p>
            <a:pPr marL="0" indent="0">
              <a:buClrTx/>
              <a:buFont typeface="Arial" pitchFamily="34" charset="0"/>
              <a:buChar char="•"/>
              <a:defRPr/>
            </a:pPr>
            <a:r>
              <a:rPr lang="en-US" sz="3300" dirty="0" smtClean="0"/>
              <a:t> In 1990, the Department of Education created the </a:t>
            </a:r>
          </a:p>
          <a:p>
            <a:pPr marL="0" indent="0">
              <a:buClrTx/>
              <a:buNone/>
              <a:defRPr/>
            </a:pPr>
            <a:r>
              <a:rPr lang="en-US" sz="3300" dirty="0" smtClean="0"/>
              <a:t>   Upward Bound Math/Science Program to address the </a:t>
            </a:r>
          </a:p>
          <a:p>
            <a:pPr marL="0" indent="0">
              <a:buClrTx/>
              <a:buNone/>
              <a:defRPr/>
            </a:pPr>
            <a:r>
              <a:rPr lang="en-US" sz="3300" dirty="0" smtClean="0"/>
              <a:t>   need for specific instruction in the fields of math and   </a:t>
            </a:r>
          </a:p>
          <a:p>
            <a:pPr marL="0" indent="0">
              <a:buClrTx/>
              <a:buNone/>
              <a:defRPr/>
            </a:pPr>
            <a:r>
              <a:rPr lang="en-US" sz="3300" dirty="0" smtClean="0"/>
              <a:t>   science.</a:t>
            </a:r>
          </a:p>
          <a:p>
            <a:pPr marL="0" indent="0">
              <a:buClrTx/>
              <a:buFont typeface="Arial" pitchFamily="34" charset="0"/>
              <a:buChar char="•"/>
              <a:defRPr/>
            </a:pPr>
            <a:endParaRPr lang="en-US" sz="33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229600" cy="1219200"/>
          </a:xfrm>
        </p:spPr>
        <p:txBody>
          <a:bodyPr>
            <a:noAutofit/>
          </a:bodyPr>
          <a:lstStyle/>
          <a:p>
            <a:pPr algn="l"/>
            <a:r>
              <a:rPr lang="en-US" sz="5000" dirty="0" smtClean="0">
                <a:solidFill>
                  <a:schemeClr val="accent4"/>
                </a:solidFill>
              </a:rPr>
              <a:t>What are Educational Opportunity Centers?</a:t>
            </a:r>
            <a:endParaRPr lang="en-US" sz="5000" dirty="0">
              <a:solidFill>
                <a:schemeClr val="accent4"/>
              </a:solidFill>
            </a:endParaRPr>
          </a:p>
        </p:txBody>
      </p:sp>
      <p:pic>
        <p:nvPicPr>
          <p:cNvPr id="4" name="Picture 3" descr="WVtriologoaug29b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733800"/>
            <a:ext cx="2743200" cy="2350691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Eligibility for Services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183880" cy="2667000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Citizen of the United States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At least 19 years of age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Expresses a desire</a:t>
            </a:r>
            <a:r>
              <a:rPr lang="en-US" sz="2000" dirty="0"/>
              <a:t> </a:t>
            </a:r>
            <a:r>
              <a:rPr lang="en-US" sz="2000" dirty="0" smtClean="0"/>
              <a:t>to enroll or is enrolled in a program of postsecondary education and requests information or assistance in applying for admission to, or financial aid for, such a program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A veteran regardless of age</a:t>
            </a:r>
          </a:p>
          <a:p>
            <a:pPr marL="0" indent="0">
              <a:buClr>
                <a:schemeClr val="accent4"/>
              </a:buClr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>
              <a:buClr>
                <a:schemeClr val="accent4"/>
              </a:buClr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6248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Program Description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5340" y="1828800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</a:t>
            </a:r>
            <a:r>
              <a:rPr lang="en-US" dirty="0"/>
              <a:t>counseling and information on college admissions to qualified adults who want to enter or continue a program of postsecondary education.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</a:t>
            </a:r>
            <a:r>
              <a:rPr lang="en-US" dirty="0"/>
              <a:t>services to improve the financial and economic literacy of participants.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goal of the EOC program is to increase the number of adult participants who enroll in postsecondary education institutions.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743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Services Provided May Include: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1838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Academic Advice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Personal Counseling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Career 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Information on PSE Opportunities and student financial assistance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College Admissions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Tutoring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Mentoring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Education services to improve the financial and economic literacy of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>
                <a:solidFill>
                  <a:schemeClr val="accent4"/>
                </a:solidFill>
              </a:rPr>
              <a:t>What is Veterans Upward Bound?</a:t>
            </a:r>
            <a:endParaRPr lang="en-US" sz="6000" dirty="0">
              <a:solidFill>
                <a:schemeClr val="accent4"/>
              </a:solidFill>
            </a:endParaRPr>
          </a:p>
        </p:txBody>
      </p:sp>
      <p:pic>
        <p:nvPicPr>
          <p:cNvPr id="4" name="Picture 3" descr="WVtriologoaug29b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733800"/>
            <a:ext cx="2743200" cy="235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427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91000"/>
          </a:xfrm>
        </p:spPr>
        <p:txBody>
          <a:bodyPr>
            <a:normAutofit/>
          </a:bodyPr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Designed to motivate and assist veterans in the development of academic and other skills necessary for acceptance and success in PSE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Provide assessment and enrichment through counseling, mentoring tutoring and academic instruction in core subject areas. 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Must provide instruction in mathematics through pre-calculus, lab sciences, foreign languages and literature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Programs can provide short term remedial or refresher courses.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Assist vets with securing support services from local resources such as the VA, state veteran agencies and other organizations that serve vets.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7472" lvl="1" indent="0">
              <a:buClrTx/>
              <a:buNone/>
            </a:pPr>
            <a:endParaRPr lang="en-US" sz="1800" dirty="0" smtClean="0"/>
          </a:p>
          <a:p>
            <a:pPr marL="797814" lvl="1" indent="-514350">
              <a:buClr>
                <a:schemeClr val="accent4"/>
              </a:buClr>
              <a:buAutoNum type="arabicParenBoth"/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183880" cy="105156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Program Description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26935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91000"/>
          </a:xfrm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Education or counseling services designed to improve the financial and economic literacy of participants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Instruction in reading, writing, study skills, and other subjects necessary for success in education beyond high school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Academic, financial, or personal counseling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Tutorial services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Mentoring programs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Information on postsecondary education opportunities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Assistance in completing college entrance and financial aid applications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Assistance in preparing for college entrance exams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Information on the full range of Federal Student financial aid programs and benefits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600" dirty="0"/>
              <a:t>Guidance and assistance in alternative education programs for secondary school dropouts that lead to receipt of a regular secondary school diploma, entry into general education development (GED) programs or postsecondary </a:t>
            </a:r>
            <a:r>
              <a:rPr lang="en-US" sz="1600" dirty="0" smtClean="0"/>
              <a:t>education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183880" cy="105156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Additional Services</a:t>
            </a:r>
          </a:p>
        </p:txBody>
      </p:sp>
    </p:spTree>
    <p:extLst>
      <p:ext uri="{BB962C8B-B14F-4D97-AF65-F5344CB8AC3E}">
        <p14:creationId xmlns:p14="http://schemas.microsoft.com/office/powerpoint/2010/main" val="1003306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>
                <a:solidFill>
                  <a:schemeClr val="accent4"/>
                </a:solidFill>
              </a:rPr>
              <a:t>Potential Partnerships</a:t>
            </a:r>
            <a:endParaRPr lang="en-US" sz="6000" dirty="0">
              <a:solidFill>
                <a:schemeClr val="accent4"/>
              </a:solidFill>
            </a:endParaRPr>
          </a:p>
        </p:txBody>
      </p:sp>
      <p:pic>
        <p:nvPicPr>
          <p:cNvPr id="4" name="Picture 3" descr="WVtriologoaug29b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733800"/>
            <a:ext cx="2743200" cy="235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711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91000"/>
          </a:xfrm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Partner with Housing and Adventure WV for van usage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Rent vans for $50 for Saturday Sessions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200" dirty="0" smtClean="0"/>
              <a:t>Partner with Adventure WV for Challenge Course as part of a Saturday Session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Adventure WV students do this as part of their “final exam”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Free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183880" cy="105156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WVU Upward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Bound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52168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183880" cy="1143000"/>
          </a:xfrm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600" dirty="0" smtClean="0"/>
              <a:t>Presentations to incoming freshman on first year college experiences and expectations.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183880" cy="1051560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Shepherd University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Student Support Services</a:t>
            </a:r>
          </a:p>
        </p:txBody>
      </p:sp>
    </p:spTree>
    <p:extLst>
      <p:ext uri="{BB962C8B-B14F-4D97-AF65-F5344CB8AC3E}">
        <p14:creationId xmlns:p14="http://schemas.microsoft.com/office/powerpoint/2010/main" val="270335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>
                <a:solidFill>
                  <a:schemeClr val="accent4"/>
                </a:solidFill>
              </a:rPr>
              <a:t>What is Educational Talent Search?</a:t>
            </a:r>
            <a:endParaRPr lang="en-US" sz="6000" dirty="0">
              <a:solidFill>
                <a:schemeClr val="accent4"/>
              </a:solidFill>
            </a:endParaRPr>
          </a:p>
        </p:txBody>
      </p:sp>
      <p:pic>
        <p:nvPicPr>
          <p:cNvPr id="4" name="Picture 3" descr="WVtriologoaug29b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733800"/>
            <a:ext cx="2743200" cy="2350691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08760"/>
            <a:ext cx="8183880" cy="4282440"/>
          </a:xfrm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600" dirty="0" smtClean="0"/>
              <a:t>Partner with Office of Graduate Education and Life and ASPIRE office to host GRE Boot Camp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600" dirty="0" smtClean="0"/>
              <a:t>Participate in Career Fairs held by Career Services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600" dirty="0" smtClean="0"/>
              <a:t>Host poster contest showcasing research and judge by university officials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600" dirty="0" smtClean="0"/>
              <a:t>Partner with Office of Service for community service opportunities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183880" cy="105156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WVU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McNair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23847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807" y="1981200"/>
            <a:ext cx="8183880" cy="2301240"/>
          </a:xfrm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600" dirty="0" smtClean="0"/>
              <a:t>Partner with Office of Student Life for dinner theater and performance by the Charleston Light Opera Guild.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600" dirty="0" smtClean="0"/>
              <a:t>Speak at Orientation to students and parents about program services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183880" cy="1051560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WVU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Tech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Student Support Services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49418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2192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accent4"/>
                </a:solidFill>
              </a:rPr>
              <a:t>Questions?</a:t>
            </a:r>
            <a:endParaRPr lang="en-US" sz="6000" dirty="0">
              <a:solidFill>
                <a:schemeClr val="accent4"/>
              </a:solidFill>
            </a:endParaRPr>
          </a:p>
        </p:txBody>
      </p:sp>
      <p:pic>
        <p:nvPicPr>
          <p:cNvPr id="4" name="Picture 3" descr="WVtriologoaug29b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733800"/>
            <a:ext cx="2743200" cy="23506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3886200"/>
            <a:ext cx="525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Scott Robertson, Director</a:t>
            </a:r>
          </a:p>
          <a:p>
            <a:r>
              <a:rPr lang="en-US" dirty="0" smtClean="0"/>
              <a:t>WVU Institute of Technology</a:t>
            </a:r>
          </a:p>
          <a:p>
            <a:endParaRPr lang="en-US" dirty="0"/>
          </a:p>
          <a:p>
            <a:r>
              <a:rPr lang="en-US" dirty="0" smtClean="0"/>
              <a:t>Phone:  304-442-3223</a:t>
            </a:r>
          </a:p>
          <a:p>
            <a:endParaRPr lang="en-US" dirty="0"/>
          </a:p>
          <a:p>
            <a:r>
              <a:rPr lang="en-US" dirty="0" smtClean="0"/>
              <a:t>E-mail:  </a:t>
            </a:r>
            <a:r>
              <a:rPr lang="en-US" dirty="0" smtClean="0">
                <a:hlinkClick r:id="rId4"/>
              </a:rPr>
              <a:t>sdrobertson@mail.wvu.edu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8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Educational Talent Search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Serves middle and high school students</a:t>
            </a:r>
          </a:p>
          <a:p>
            <a:pPr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Connections </a:t>
            </a:r>
            <a:r>
              <a:rPr lang="en-US" sz="1800" dirty="0"/>
              <a:t>to high quality academic tutoring services, </a:t>
            </a:r>
            <a:r>
              <a:rPr lang="en-US" sz="1800" dirty="0" smtClean="0"/>
              <a:t>to </a:t>
            </a:r>
            <a:r>
              <a:rPr lang="en-US" sz="1800" dirty="0"/>
              <a:t>enable </a:t>
            </a:r>
            <a:r>
              <a:rPr lang="en-US" sz="1800" dirty="0" smtClean="0"/>
              <a:t>students </a:t>
            </a:r>
            <a:r>
              <a:rPr lang="en-US" sz="1800" dirty="0"/>
              <a:t>to complete </a:t>
            </a:r>
            <a:r>
              <a:rPr lang="en-US" sz="1800" dirty="0" smtClean="0"/>
              <a:t>secondary </a:t>
            </a:r>
            <a:r>
              <a:rPr lang="en-US" sz="1800" dirty="0"/>
              <a:t>or </a:t>
            </a:r>
            <a:r>
              <a:rPr lang="en-US" sz="1800" dirty="0" smtClean="0"/>
              <a:t>postsecondary courses</a:t>
            </a:r>
            <a:endParaRPr lang="en-US" sz="1800" dirty="0"/>
          </a:p>
          <a:p>
            <a:pPr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Advice </a:t>
            </a:r>
            <a:r>
              <a:rPr lang="en-US" sz="1800" dirty="0"/>
              <a:t>and assistance in secondary course selection </a:t>
            </a:r>
            <a:r>
              <a:rPr lang="en-US" sz="1800" dirty="0" smtClean="0"/>
              <a:t>and</a:t>
            </a:r>
            <a:r>
              <a:rPr lang="en-US" sz="1800" dirty="0"/>
              <a:t>, </a:t>
            </a:r>
            <a:r>
              <a:rPr lang="en-US" sz="1800" dirty="0" smtClean="0"/>
              <a:t>if applicable</a:t>
            </a:r>
            <a:r>
              <a:rPr lang="en-US" sz="1800" dirty="0"/>
              <a:t>, initial </a:t>
            </a:r>
            <a:r>
              <a:rPr lang="en-US" sz="1800" dirty="0" smtClean="0"/>
              <a:t>postsecondary course selection</a:t>
            </a:r>
            <a:endParaRPr lang="en-US" sz="1800" dirty="0"/>
          </a:p>
          <a:p>
            <a:pPr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Assistance </a:t>
            </a:r>
            <a:r>
              <a:rPr lang="en-US" sz="1800" dirty="0"/>
              <a:t>in preparing for college </a:t>
            </a:r>
            <a:r>
              <a:rPr lang="en-US" sz="1800" dirty="0" smtClean="0"/>
              <a:t>entrance examinations </a:t>
            </a:r>
            <a:r>
              <a:rPr lang="en-US" sz="1800" dirty="0"/>
              <a:t>and completing college admission </a:t>
            </a:r>
            <a:r>
              <a:rPr lang="en-US" sz="1800" dirty="0" smtClean="0"/>
              <a:t>applications</a:t>
            </a:r>
          </a:p>
          <a:p>
            <a:pPr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Connections </a:t>
            </a:r>
            <a:r>
              <a:rPr lang="en-US" sz="1800" dirty="0"/>
              <a:t>to education or counseling services </a:t>
            </a:r>
            <a:r>
              <a:rPr lang="en-US" sz="1800" dirty="0" smtClean="0"/>
              <a:t>designed </a:t>
            </a:r>
            <a:r>
              <a:rPr lang="en-US" sz="1800" dirty="0"/>
              <a:t>to improve the financial literacy and </a:t>
            </a:r>
            <a:r>
              <a:rPr lang="en-US" sz="1800" dirty="0" smtClean="0"/>
              <a:t>economic </a:t>
            </a:r>
            <a:r>
              <a:rPr lang="en-US" sz="1800" dirty="0"/>
              <a:t>literacy of students or the students’ parents, </a:t>
            </a:r>
            <a:r>
              <a:rPr lang="en-US" sz="1800" dirty="0" smtClean="0"/>
              <a:t>including </a:t>
            </a:r>
            <a:r>
              <a:rPr lang="en-US" sz="1800" dirty="0"/>
              <a:t>financial planning for </a:t>
            </a:r>
            <a:r>
              <a:rPr lang="en-US" sz="1800" dirty="0" smtClean="0"/>
              <a:t>postsecondary education</a:t>
            </a:r>
            <a:r>
              <a:rPr lang="en-US" sz="1800" dirty="0"/>
              <a:t>.</a:t>
            </a:r>
          </a:p>
          <a:p>
            <a:pPr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3643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Educational Talent Search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807" y="2209800"/>
            <a:ext cx="8183880" cy="2286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Information on the full range of Federal student  financial aid programs and benefits (including Federal Pell Grant awards and loan forgiveness) and resources for locating public and private scholarships</a:t>
            </a:r>
          </a:p>
          <a:p>
            <a:pPr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Assistance </a:t>
            </a:r>
            <a:r>
              <a:rPr lang="en-US" sz="2000" dirty="0"/>
              <a:t>in completing financial aid </a:t>
            </a:r>
            <a:r>
              <a:rPr lang="en-US" sz="2000" dirty="0" smtClean="0"/>
              <a:t>applications</a:t>
            </a:r>
            <a:r>
              <a:rPr lang="en-US" sz="2000" dirty="0"/>
              <a:t>, </a:t>
            </a:r>
            <a:r>
              <a:rPr lang="en-US" sz="2000" dirty="0" smtClean="0"/>
              <a:t>including </a:t>
            </a:r>
            <a:r>
              <a:rPr lang="en-US" sz="2000" dirty="0"/>
              <a:t>the Free Application for </a:t>
            </a:r>
            <a:r>
              <a:rPr lang="en-US" sz="2000" dirty="0" smtClean="0"/>
              <a:t>Federal Student Aid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055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Educational Talent Search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ea typeface="Times New Roman"/>
                <a:cs typeface="Times New Roman"/>
              </a:rPr>
              <a:t>Any </a:t>
            </a:r>
            <a:r>
              <a:rPr lang="en-US" sz="2200" dirty="0">
                <a:ea typeface="Times New Roman"/>
                <a:cs typeface="Times New Roman"/>
              </a:rPr>
              <a:t>project assisted under this section may provide services such as—</a:t>
            </a:r>
            <a:endParaRPr lang="en-US" sz="2200" dirty="0">
              <a:ea typeface="Calibri"/>
              <a:cs typeface="Times New Roman"/>
            </a:endParaRPr>
          </a:p>
          <a:p>
            <a:pPr marL="989330" marR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ea typeface="Times New Roman"/>
                <a:cs typeface="Times New Roman"/>
              </a:rPr>
              <a:t>Academic </a:t>
            </a:r>
            <a:r>
              <a:rPr lang="en-US" sz="2200" dirty="0">
                <a:ea typeface="Times New Roman"/>
                <a:cs typeface="Times New Roman"/>
              </a:rPr>
              <a:t>tutoring, which may include instruction in reading, writing, study skills, mathematics, science, and other </a:t>
            </a:r>
            <a:r>
              <a:rPr lang="en-US" sz="2200" dirty="0" smtClean="0">
                <a:ea typeface="Times New Roman"/>
                <a:cs typeface="Times New Roman"/>
              </a:rPr>
              <a:t>subjects</a:t>
            </a:r>
            <a:endParaRPr lang="en-US" sz="2200" dirty="0">
              <a:ea typeface="Calibri"/>
              <a:cs typeface="Times New Roman"/>
            </a:endParaRPr>
          </a:p>
          <a:p>
            <a:pPr marL="989330" marR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>
                <a:ea typeface="Times New Roman"/>
                <a:cs typeface="Times New Roman"/>
              </a:rPr>
              <a:t>P</a:t>
            </a:r>
            <a:r>
              <a:rPr lang="en-US" sz="2200" dirty="0" smtClean="0">
                <a:ea typeface="Times New Roman"/>
                <a:cs typeface="Times New Roman"/>
              </a:rPr>
              <a:t>ersonal </a:t>
            </a:r>
            <a:r>
              <a:rPr lang="en-US" sz="2200" dirty="0">
                <a:ea typeface="Times New Roman"/>
                <a:cs typeface="Times New Roman"/>
              </a:rPr>
              <a:t>and career counseling or </a:t>
            </a:r>
            <a:r>
              <a:rPr lang="en-US" sz="2200" dirty="0" smtClean="0">
                <a:ea typeface="Times New Roman"/>
                <a:cs typeface="Times New Roman"/>
              </a:rPr>
              <a:t>activities</a:t>
            </a:r>
            <a:endParaRPr lang="en-US" sz="2200" dirty="0">
              <a:ea typeface="Calibri"/>
              <a:cs typeface="Times New Roman"/>
            </a:endParaRPr>
          </a:p>
          <a:p>
            <a:pPr marL="98933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ea typeface="Times New Roman"/>
                <a:cs typeface="Times New Roman"/>
              </a:rPr>
              <a:t>Information </a:t>
            </a:r>
            <a:r>
              <a:rPr lang="en-US" sz="2200" dirty="0">
                <a:ea typeface="Times New Roman"/>
                <a:cs typeface="Times New Roman"/>
              </a:rPr>
              <a:t>and activities designed to acquaint youth with the range of career </a:t>
            </a:r>
            <a:r>
              <a:rPr lang="en-US" sz="2200" dirty="0" smtClean="0">
                <a:ea typeface="Times New Roman"/>
                <a:cs typeface="Times New Roman"/>
              </a:rPr>
              <a:t>options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buClr>
                <a:schemeClr val="accent4"/>
              </a:buClr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6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Educational Talent Search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E</a:t>
            </a:r>
            <a:r>
              <a:rPr lang="en-US" sz="2400" dirty="0" smtClean="0"/>
              <a:t>xposure </a:t>
            </a:r>
            <a:r>
              <a:rPr lang="en-US" sz="2400" dirty="0"/>
              <a:t>to the campuses of </a:t>
            </a:r>
            <a:r>
              <a:rPr lang="en-US" sz="2400" dirty="0" smtClean="0"/>
              <a:t>institutions of higher </a:t>
            </a:r>
            <a:r>
              <a:rPr lang="en-US" sz="2400" dirty="0"/>
              <a:t>education, as well as cultural </a:t>
            </a:r>
            <a:r>
              <a:rPr lang="en-US" sz="2400" dirty="0" smtClean="0"/>
              <a:t>events</a:t>
            </a:r>
            <a:r>
              <a:rPr lang="en-US" sz="2400" dirty="0"/>
              <a:t>, </a:t>
            </a:r>
            <a:r>
              <a:rPr lang="en-US" sz="2400" dirty="0" smtClean="0"/>
              <a:t>academic </a:t>
            </a:r>
            <a:r>
              <a:rPr lang="en-US" sz="2400" dirty="0"/>
              <a:t>programs, and other sites </a:t>
            </a:r>
            <a:r>
              <a:rPr lang="en-US" sz="2400" dirty="0" smtClean="0"/>
              <a:t>or activities not </a:t>
            </a:r>
            <a:r>
              <a:rPr lang="en-US" sz="2400" dirty="0"/>
              <a:t>usually available to </a:t>
            </a:r>
            <a:r>
              <a:rPr lang="en-US" sz="2400" dirty="0" smtClean="0"/>
              <a:t>disadvantaged youth</a:t>
            </a:r>
            <a:endParaRPr lang="en-US" sz="2400" dirty="0"/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W</a:t>
            </a:r>
            <a:r>
              <a:rPr lang="en-US" sz="2400" dirty="0" smtClean="0"/>
              <a:t>orkshops </a:t>
            </a:r>
            <a:r>
              <a:rPr lang="en-US" sz="2400" dirty="0"/>
              <a:t>and counseling for families of </a:t>
            </a:r>
            <a:r>
              <a:rPr lang="en-US" sz="2400" dirty="0" smtClean="0"/>
              <a:t>students  </a:t>
            </a:r>
          </a:p>
          <a:p>
            <a:pPr marL="0" indent="0">
              <a:spcAft>
                <a:spcPts val="600"/>
              </a:spcAft>
              <a:buClrTx/>
              <a:buNone/>
            </a:pPr>
            <a:r>
              <a:rPr lang="en-US" sz="2400" dirty="0"/>
              <a:t> </a:t>
            </a:r>
            <a:r>
              <a:rPr lang="en-US" sz="2400" dirty="0" smtClean="0"/>
              <a:t>  served</a:t>
            </a:r>
            <a:endParaRPr lang="en-US" sz="24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/>
              <a:t>Mentoring </a:t>
            </a:r>
            <a:r>
              <a:rPr lang="en-US" sz="2400" dirty="0"/>
              <a:t>programs involving </a:t>
            </a:r>
            <a:r>
              <a:rPr lang="en-US" sz="2400" dirty="0" smtClean="0"/>
              <a:t>	elementary </a:t>
            </a:r>
            <a:r>
              <a:rPr lang="en-US" sz="2400" dirty="0"/>
              <a:t>or </a:t>
            </a:r>
            <a:r>
              <a:rPr lang="en-US" sz="2400" dirty="0" smtClean="0"/>
              <a:t> secondary </a:t>
            </a:r>
            <a:r>
              <a:rPr lang="en-US" sz="2400" dirty="0"/>
              <a:t>school teachers or </a:t>
            </a:r>
            <a:r>
              <a:rPr lang="en-US" sz="2400" dirty="0" smtClean="0"/>
              <a:t>	counselors</a:t>
            </a:r>
            <a:r>
              <a:rPr lang="en-US" sz="2400" dirty="0"/>
              <a:t>, faculty members at institutions </a:t>
            </a:r>
            <a:r>
              <a:rPr lang="en-US" sz="2400" dirty="0" smtClean="0"/>
              <a:t>of 	higher </a:t>
            </a:r>
            <a:r>
              <a:rPr lang="en-US" sz="2400" dirty="0"/>
              <a:t>education, students, or any </a:t>
            </a:r>
            <a:r>
              <a:rPr lang="en-US" sz="2400" dirty="0" smtClean="0"/>
              <a:t>	combination </a:t>
            </a:r>
            <a:r>
              <a:rPr lang="en-US" sz="2400" dirty="0"/>
              <a:t>of such </a:t>
            </a:r>
            <a:r>
              <a:rPr lang="en-US" sz="2400" dirty="0" smtClean="0"/>
              <a:t>persons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>
                <a:solidFill>
                  <a:schemeClr val="accent4"/>
                </a:solidFill>
              </a:rPr>
              <a:t>What is </a:t>
            </a:r>
            <a:br>
              <a:rPr lang="en-US" sz="6000" dirty="0" smtClean="0">
                <a:solidFill>
                  <a:schemeClr val="accent4"/>
                </a:solidFill>
              </a:rPr>
            </a:br>
            <a:r>
              <a:rPr lang="en-US" sz="6000" dirty="0" smtClean="0">
                <a:solidFill>
                  <a:schemeClr val="accent4"/>
                </a:solidFill>
              </a:rPr>
              <a:t>Upward Bound? </a:t>
            </a:r>
            <a:endParaRPr lang="en-US" sz="6000" dirty="0">
              <a:solidFill>
                <a:schemeClr val="accent4"/>
              </a:solidFill>
            </a:endParaRPr>
          </a:p>
        </p:txBody>
      </p:sp>
      <p:pic>
        <p:nvPicPr>
          <p:cNvPr id="4" name="Picture 3" descr="WVtriologoaug29b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733800"/>
            <a:ext cx="2743200" cy="235069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2776</TotalTime>
  <Words>1737</Words>
  <Application>Microsoft Office PowerPoint</Application>
  <PresentationFormat>On-screen Show (4:3)</PresentationFormat>
  <Paragraphs>281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Times New Roman</vt:lpstr>
      <vt:lpstr>Verdana</vt:lpstr>
      <vt:lpstr>Verdana (Body)</vt:lpstr>
      <vt:lpstr>Wingdings</vt:lpstr>
      <vt:lpstr>Wingdings 2</vt:lpstr>
      <vt:lpstr>Aspect</vt:lpstr>
      <vt:lpstr>What is TRiO?</vt:lpstr>
      <vt:lpstr>TRiO History:</vt:lpstr>
      <vt:lpstr>TRiO History:</vt:lpstr>
      <vt:lpstr>What is Educational Talent Search?</vt:lpstr>
      <vt:lpstr>Educational Talent Search</vt:lpstr>
      <vt:lpstr>Educational Talent Search</vt:lpstr>
      <vt:lpstr>Educational Talent Search</vt:lpstr>
      <vt:lpstr>Educational Talent Search</vt:lpstr>
      <vt:lpstr>What is  Upward Bound? </vt:lpstr>
      <vt:lpstr>The purpose is to generate in program participants the skills and motivation necessary to complete a program of secondary education and to enter and succeed in a program of postsecondary education.    </vt:lpstr>
      <vt:lpstr>PowerPoint Presentation</vt:lpstr>
      <vt:lpstr>PowerPoint Presentation</vt:lpstr>
      <vt:lpstr>PowerPoint Presentation</vt:lpstr>
      <vt:lpstr>What is Upward Bound Math Science?</vt:lpstr>
      <vt:lpstr>PowerPoint Presentation</vt:lpstr>
      <vt:lpstr>PowerPoint Presentation</vt:lpstr>
      <vt:lpstr>PowerPoint Presentation</vt:lpstr>
      <vt:lpstr>What is SSS?</vt:lpstr>
      <vt:lpstr>PowerPoint Presentation</vt:lpstr>
      <vt:lpstr>PowerPoint Presentation</vt:lpstr>
      <vt:lpstr>PowerPoint Presentation</vt:lpstr>
      <vt:lpstr>What is McNair ?</vt:lpstr>
      <vt:lpstr>McNair Scholars Program</vt:lpstr>
      <vt:lpstr>PowerPoint Presentation</vt:lpstr>
      <vt:lpstr>Eligibility requirements: </vt:lpstr>
      <vt:lpstr>Benefits:</vt:lpstr>
      <vt:lpstr>What McNair Scholars do:</vt:lpstr>
      <vt:lpstr>Attendance at McNair Conference:</vt:lpstr>
      <vt:lpstr>Cultural Activities</vt:lpstr>
      <vt:lpstr>What are Educational Opportunity Centers?</vt:lpstr>
      <vt:lpstr>Eligibility for Services</vt:lpstr>
      <vt:lpstr>Program Description</vt:lpstr>
      <vt:lpstr>Services Provided May Include:</vt:lpstr>
      <vt:lpstr>What is Veterans Upward Bound?</vt:lpstr>
      <vt:lpstr>PowerPoint Presentation</vt:lpstr>
      <vt:lpstr>PowerPoint Presentation</vt:lpstr>
      <vt:lpstr>Potential Partnerships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?</dc:title>
  <dc:creator>Scott Robertson</dc:creator>
  <cp:lastModifiedBy>Scott Robertson</cp:lastModifiedBy>
  <cp:revision>155</cp:revision>
  <cp:lastPrinted>2014-10-21T14:24:55Z</cp:lastPrinted>
  <dcterms:created xsi:type="dcterms:W3CDTF">2012-04-02T18:29:49Z</dcterms:created>
  <dcterms:modified xsi:type="dcterms:W3CDTF">2014-10-21T14:32:24Z</dcterms:modified>
</cp:coreProperties>
</file>