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2" r:id="rId1"/>
  </p:sldMasterIdLst>
  <p:notesMasterIdLst>
    <p:notesMasterId r:id="rId26"/>
  </p:notesMasterIdLst>
  <p:sldIdLst>
    <p:sldId id="256" r:id="rId2"/>
    <p:sldId id="257" r:id="rId3"/>
    <p:sldId id="258" r:id="rId4"/>
    <p:sldId id="262" r:id="rId5"/>
    <p:sldId id="259" r:id="rId6"/>
    <p:sldId id="260" r:id="rId7"/>
    <p:sldId id="261" r:id="rId8"/>
    <p:sldId id="263" r:id="rId9"/>
    <p:sldId id="267" r:id="rId10"/>
    <p:sldId id="269" r:id="rId11"/>
    <p:sldId id="268" r:id="rId12"/>
    <p:sldId id="270" r:id="rId13"/>
    <p:sldId id="271" r:id="rId14"/>
    <p:sldId id="280" r:id="rId15"/>
    <p:sldId id="273" r:id="rId16"/>
    <p:sldId id="275" r:id="rId17"/>
    <p:sldId id="272" r:id="rId18"/>
    <p:sldId id="274" r:id="rId19"/>
    <p:sldId id="279" r:id="rId20"/>
    <p:sldId id="276" r:id="rId21"/>
    <p:sldId id="277" r:id="rId22"/>
    <p:sldId id="278" r:id="rId23"/>
    <p:sldId id="281"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131940-4E32-4493-87EE-2E256F5C1D32}" type="datetimeFigureOut">
              <a:rPr lang="en-US" smtClean="0"/>
              <a:t>12/2/2015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8254E2-5BC2-4AD7-B76D-3C273247E720}" type="slidenum">
              <a:rPr lang="en-US" smtClean="0"/>
              <a:t>‹#›</a:t>
            </a:fld>
            <a:endParaRPr lang="en-US"/>
          </a:p>
        </p:txBody>
      </p:sp>
    </p:spTree>
    <p:extLst>
      <p:ext uri="{BB962C8B-B14F-4D97-AF65-F5344CB8AC3E}">
        <p14:creationId xmlns:p14="http://schemas.microsoft.com/office/powerpoint/2010/main" val="337883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8254E2-5BC2-4AD7-B76D-3C273247E720}" type="slidenum">
              <a:rPr lang="en-US" smtClean="0"/>
              <a:t>8</a:t>
            </a:fld>
            <a:endParaRPr lang="en-US"/>
          </a:p>
        </p:txBody>
      </p:sp>
    </p:spTree>
    <p:extLst>
      <p:ext uri="{BB962C8B-B14F-4D97-AF65-F5344CB8AC3E}">
        <p14:creationId xmlns:p14="http://schemas.microsoft.com/office/powerpoint/2010/main" val="849782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8A87A34-81AB-432B-8DAE-1953F412C126}" type="datetimeFigureOut">
              <a:rPr lang="en-US" smtClean="0"/>
              <a:t>12/2/2015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20825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6625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398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8731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473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965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0320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796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649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4069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418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8A87A34-81AB-432B-8DAE-1953F412C126}" type="datetimeFigureOut">
              <a:rPr lang="en-US" smtClean="0"/>
              <a:pPr/>
              <a:t>12/2/2015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37905798"/>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Carrie.Showalter@mail.wv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COLLEGE STUDENTS NEED LAWYERS</a:t>
            </a:r>
            <a:endParaRPr lang="en-US" dirty="0"/>
          </a:p>
        </p:txBody>
      </p:sp>
      <p:sp>
        <p:nvSpPr>
          <p:cNvPr id="3" name="Subtitle 2"/>
          <p:cNvSpPr>
            <a:spLocks noGrp="1"/>
          </p:cNvSpPr>
          <p:nvPr>
            <p:ph type="subTitle" idx="1"/>
          </p:nvPr>
        </p:nvSpPr>
        <p:spPr>
          <a:xfrm>
            <a:off x="698500" y="5791200"/>
            <a:ext cx="11137900" cy="701040"/>
          </a:xfrm>
        </p:spPr>
        <p:txBody>
          <a:bodyPr anchor="t">
            <a:noAutofit/>
          </a:bodyPr>
          <a:lstStyle/>
          <a:p>
            <a:pPr algn="ctr">
              <a:lnSpc>
                <a:spcPct val="100000"/>
              </a:lnSpc>
              <a:spcAft>
                <a:spcPts val="0"/>
              </a:spcAft>
            </a:pPr>
            <a:r>
              <a:rPr lang="en-US" sz="2400" dirty="0" smtClean="0"/>
              <a:t>Student Legal Services  |  West Virginia University  |  304-293-4897</a:t>
            </a:r>
          </a:p>
        </p:txBody>
      </p:sp>
    </p:spTree>
    <p:extLst>
      <p:ext uri="{BB962C8B-B14F-4D97-AF65-F5344CB8AC3E}">
        <p14:creationId xmlns:p14="http://schemas.microsoft.com/office/powerpoint/2010/main" val="4105013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SLS Statistics- </a:t>
            </a:r>
            <a:br>
              <a:rPr lang="en-US" dirty="0" smtClean="0"/>
            </a:br>
            <a:r>
              <a:rPr lang="en-US" dirty="0" smtClean="0"/>
              <a:t>Jan. 2015 to present</a:t>
            </a:r>
            <a:endParaRPr lang="en-US" dirty="0"/>
          </a:p>
        </p:txBody>
      </p:sp>
      <p:sp>
        <p:nvSpPr>
          <p:cNvPr id="3" name="Content Placeholder 2"/>
          <p:cNvSpPr>
            <a:spLocks noGrp="1"/>
          </p:cNvSpPr>
          <p:nvPr>
            <p:ph sz="half" idx="1"/>
          </p:nvPr>
        </p:nvSpPr>
        <p:spPr>
          <a:xfrm>
            <a:off x="1261872" y="1828800"/>
            <a:ext cx="4453128" cy="4351337"/>
          </a:xfrm>
        </p:spPr>
        <p:txBody>
          <a:bodyPr>
            <a:normAutofit fontScale="92500"/>
          </a:bodyPr>
          <a:lstStyle/>
          <a:p>
            <a:pPr marL="0" indent="0">
              <a:buNone/>
            </a:pPr>
            <a:endParaRPr lang="en-US" sz="2800" dirty="0" smtClean="0">
              <a:solidFill>
                <a:schemeClr val="tx1"/>
              </a:solidFill>
            </a:endParaRPr>
          </a:p>
          <a:p>
            <a:r>
              <a:rPr lang="en-US" sz="2800" dirty="0" smtClean="0">
                <a:solidFill>
                  <a:schemeClr val="tx1"/>
                </a:solidFill>
              </a:rPr>
              <a:t>Money </a:t>
            </a:r>
            <a:r>
              <a:rPr lang="en-US" sz="2800" dirty="0">
                <a:solidFill>
                  <a:schemeClr val="tx1"/>
                </a:solidFill>
              </a:rPr>
              <a:t>saved: </a:t>
            </a:r>
            <a:r>
              <a:rPr lang="en-US" sz="2800" dirty="0" smtClean="0">
                <a:solidFill>
                  <a:schemeClr val="tx1"/>
                </a:solidFill>
              </a:rPr>
              <a:t>$76,480.93</a:t>
            </a:r>
          </a:p>
          <a:p>
            <a:r>
              <a:rPr lang="en-US" sz="2800" dirty="0" smtClean="0">
                <a:solidFill>
                  <a:schemeClr val="tx1"/>
                </a:solidFill>
              </a:rPr>
              <a:t>Money </a:t>
            </a:r>
            <a:r>
              <a:rPr lang="en-US" sz="2800" dirty="0">
                <a:solidFill>
                  <a:schemeClr val="tx1"/>
                </a:solidFill>
              </a:rPr>
              <a:t>received: </a:t>
            </a:r>
            <a:r>
              <a:rPr lang="en-US" sz="2800" dirty="0" smtClean="0"/>
              <a:t>$69,821.61</a:t>
            </a:r>
          </a:p>
          <a:p>
            <a:r>
              <a:rPr lang="en-US" sz="2800" dirty="0" smtClean="0"/>
              <a:t>Attorney’s Fees saved:$134,646 (since April 1, 2015)</a:t>
            </a:r>
            <a:endParaRPr lang="en-US" sz="2800" dirty="0"/>
          </a:p>
          <a:p>
            <a:r>
              <a:rPr lang="en-US" sz="2800" dirty="0" smtClean="0">
                <a:solidFill>
                  <a:schemeClr val="tx1"/>
                </a:solidFill>
              </a:rPr>
              <a:t>Number of students served: 2408</a:t>
            </a:r>
          </a:p>
          <a:p>
            <a:pPr lvl="1"/>
            <a:endParaRPr lang="en-US" sz="2200" dirty="0" smtClean="0">
              <a:solidFill>
                <a:schemeClr val="tx1"/>
              </a:solidFill>
            </a:endParaRPr>
          </a:p>
          <a:p>
            <a:pPr marL="0" indent="0">
              <a:buNone/>
            </a:pPr>
            <a:endParaRPr lang="en-US" sz="2400" dirty="0">
              <a:solidFill>
                <a:schemeClr val="tx1"/>
              </a:solidFill>
            </a:endParaRPr>
          </a:p>
          <a:p>
            <a:pPr lvl="1"/>
            <a:endParaRPr lang="en-US" sz="2200"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712" y="1487860"/>
            <a:ext cx="2939288" cy="4393256"/>
          </a:xfrm>
          <a:prstGeom prst="rect">
            <a:avLst/>
          </a:prstGeom>
          <a:ln w="76200">
            <a:solidFill>
              <a:schemeClr val="tx1"/>
            </a:solidFill>
          </a:ln>
        </p:spPr>
      </p:pic>
    </p:spTree>
    <p:extLst>
      <p:ext uri="{BB962C8B-B14F-4D97-AF65-F5344CB8AC3E}">
        <p14:creationId xmlns:p14="http://schemas.microsoft.com/office/powerpoint/2010/main" val="574026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Best Practices Overview</a:t>
            </a:r>
            <a:endParaRPr lang="en-US" sz="5400" dirty="0"/>
          </a:p>
        </p:txBody>
      </p:sp>
      <p:sp>
        <p:nvSpPr>
          <p:cNvPr id="3" name="Content Placeholder 2"/>
          <p:cNvSpPr>
            <a:spLocks noGrp="1"/>
          </p:cNvSpPr>
          <p:nvPr>
            <p:ph idx="1"/>
          </p:nvPr>
        </p:nvSpPr>
        <p:spPr/>
        <p:txBody>
          <a:bodyPr>
            <a:normAutofit fontScale="92500" lnSpcReduction="10000"/>
          </a:bodyPr>
          <a:lstStyle/>
          <a:p>
            <a:r>
              <a:rPr lang="en-US" sz="2400" dirty="0"/>
              <a:t>Ethics / Conflicts of Interest</a:t>
            </a:r>
          </a:p>
          <a:p>
            <a:r>
              <a:rPr lang="en-US" sz="2400" dirty="0"/>
              <a:t>Services Provided or Excluded</a:t>
            </a:r>
          </a:p>
          <a:p>
            <a:r>
              <a:rPr lang="en-US" sz="2400" dirty="0"/>
              <a:t>Budget</a:t>
            </a:r>
          </a:p>
          <a:p>
            <a:r>
              <a:rPr lang="en-US" sz="2400" dirty="0"/>
              <a:t>Staffing</a:t>
            </a:r>
          </a:p>
          <a:p>
            <a:r>
              <a:rPr lang="en-US" sz="2400" dirty="0"/>
              <a:t>Professional Development /Professional Organizations</a:t>
            </a:r>
          </a:p>
          <a:p>
            <a:r>
              <a:rPr lang="en-US" sz="2400" dirty="0"/>
              <a:t>Space</a:t>
            </a:r>
          </a:p>
          <a:p>
            <a:r>
              <a:rPr lang="en-US" sz="2400" dirty="0"/>
              <a:t>Legal Educational Programming  </a:t>
            </a:r>
          </a:p>
          <a:p>
            <a:r>
              <a:rPr lang="en-US" sz="2400" dirty="0"/>
              <a:t>Department Review </a:t>
            </a:r>
          </a:p>
          <a:p>
            <a:r>
              <a:rPr lang="en-US" sz="2400" dirty="0"/>
              <a:t>Assessment</a:t>
            </a:r>
          </a:p>
          <a:p>
            <a:endParaRPr lang="en-US" sz="2400" dirty="0"/>
          </a:p>
        </p:txBody>
      </p:sp>
    </p:spTree>
    <p:extLst>
      <p:ext uri="{BB962C8B-B14F-4D97-AF65-F5344CB8AC3E}">
        <p14:creationId xmlns:p14="http://schemas.microsoft.com/office/powerpoint/2010/main" val="2365258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Ethics / Conflicts of </a:t>
            </a:r>
            <a:r>
              <a:rPr lang="en-US" sz="5400" dirty="0" smtClean="0"/>
              <a:t>Interest</a:t>
            </a:r>
            <a:endParaRPr lang="en-US" sz="5400" dirty="0"/>
          </a:p>
        </p:txBody>
      </p:sp>
      <p:sp>
        <p:nvSpPr>
          <p:cNvPr id="3" name="Content Placeholder 2"/>
          <p:cNvSpPr>
            <a:spLocks noGrp="1"/>
          </p:cNvSpPr>
          <p:nvPr>
            <p:ph idx="1"/>
          </p:nvPr>
        </p:nvSpPr>
        <p:spPr/>
        <p:txBody>
          <a:bodyPr>
            <a:normAutofit/>
          </a:bodyPr>
          <a:lstStyle/>
          <a:p>
            <a:r>
              <a:rPr lang="en-US" sz="2400" dirty="0" smtClean="0"/>
              <a:t>No Student vs. Student advice or representation</a:t>
            </a:r>
          </a:p>
          <a:p>
            <a:r>
              <a:rPr lang="en-US" sz="2400" dirty="0" smtClean="0"/>
              <a:t>Cannot represent a student if the result would negatively affect another student (i.e. lease issues)</a:t>
            </a:r>
          </a:p>
          <a:p>
            <a:r>
              <a:rPr lang="en-US" sz="2400" dirty="0" smtClean="0"/>
              <a:t>No representation or advice for any issues with the University</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9428" y="4035484"/>
            <a:ext cx="3728771" cy="2144653"/>
          </a:xfrm>
          <a:prstGeom prst="rect">
            <a:avLst/>
          </a:prstGeom>
        </p:spPr>
      </p:pic>
    </p:spTree>
    <p:extLst>
      <p:ext uri="{BB962C8B-B14F-4D97-AF65-F5344CB8AC3E}">
        <p14:creationId xmlns:p14="http://schemas.microsoft.com/office/powerpoint/2010/main" val="1916923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Services </a:t>
            </a:r>
            <a:r>
              <a:rPr lang="en-US" sz="5400" dirty="0" smtClean="0"/>
              <a:t>Provided</a:t>
            </a:r>
            <a:endParaRPr lang="en-US" sz="5400" dirty="0"/>
          </a:p>
        </p:txBody>
      </p:sp>
      <p:sp>
        <p:nvSpPr>
          <p:cNvPr id="3" name="Content Placeholder 2"/>
          <p:cNvSpPr>
            <a:spLocks noGrp="1"/>
          </p:cNvSpPr>
          <p:nvPr>
            <p:ph idx="1"/>
          </p:nvPr>
        </p:nvSpPr>
        <p:spPr/>
        <p:txBody>
          <a:bodyPr>
            <a:normAutofit/>
          </a:bodyPr>
          <a:lstStyle/>
          <a:p>
            <a:r>
              <a:rPr lang="en-US" sz="2400" dirty="0"/>
              <a:t>Determine the Scope of the Office</a:t>
            </a:r>
          </a:p>
          <a:p>
            <a:r>
              <a:rPr lang="en-US" sz="2400" dirty="0"/>
              <a:t>Representation  (Civil) /  (Contested / Uncontested Domestic cases)</a:t>
            </a:r>
          </a:p>
          <a:p>
            <a:r>
              <a:rPr lang="en-US" sz="2400" dirty="0"/>
              <a:t>Limited Representation (Ex:  Auto Accident Settlement)</a:t>
            </a:r>
          </a:p>
          <a:p>
            <a:r>
              <a:rPr lang="en-US" sz="2400" dirty="0"/>
              <a:t>Advice &amp; Counsel w/ Limited Representation</a:t>
            </a:r>
          </a:p>
          <a:p>
            <a:r>
              <a:rPr lang="en-US" sz="2400" dirty="0"/>
              <a:t>Advice &amp; Counsel Only—Criminal Matters</a:t>
            </a:r>
          </a:p>
          <a:p>
            <a:r>
              <a:rPr lang="en-US" sz="2400" dirty="0" smtClean="0"/>
              <a:t>Other services:</a:t>
            </a:r>
          </a:p>
          <a:p>
            <a:pPr lvl="1"/>
            <a:r>
              <a:rPr lang="en-US" sz="2200" dirty="0" smtClean="0"/>
              <a:t>Mediation</a:t>
            </a:r>
          </a:p>
          <a:p>
            <a:pPr lvl="1"/>
            <a:r>
              <a:rPr lang="en-US" sz="2200" dirty="0" smtClean="0"/>
              <a:t>Notary</a:t>
            </a:r>
            <a:endParaRPr lang="en-US" sz="2200" dirty="0"/>
          </a:p>
        </p:txBody>
      </p:sp>
    </p:spTree>
    <p:extLst>
      <p:ext uri="{BB962C8B-B14F-4D97-AF65-F5344CB8AC3E}">
        <p14:creationId xmlns:p14="http://schemas.microsoft.com/office/powerpoint/2010/main" val="2866614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Services Excluded</a:t>
            </a:r>
            <a:endParaRPr lang="en-US" sz="5400" dirty="0"/>
          </a:p>
        </p:txBody>
      </p:sp>
      <p:sp>
        <p:nvSpPr>
          <p:cNvPr id="3" name="Content Placeholder 2"/>
          <p:cNvSpPr>
            <a:spLocks noGrp="1"/>
          </p:cNvSpPr>
          <p:nvPr>
            <p:ph idx="1"/>
          </p:nvPr>
        </p:nvSpPr>
        <p:spPr>
          <a:xfrm>
            <a:off x="1261872" y="1828800"/>
            <a:ext cx="4402328" cy="4351337"/>
          </a:xfrm>
        </p:spPr>
        <p:txBody>
          <a:bodyPr>
            <a:normAutofit/>
          </a:bodyPr>
          <a:lstStyle/>
          <a:p>
            <a:r>
              <a:rPr lang="en-US" sz="2400" dirty="0" smtClean="0"/>
              <a:t>Immigration</a:t>
            </a:r>
          </a:p>
          <a:p>
            <a:r>
              <a:rPr lang="en-US" sz="2400" dirty="0" smtClean="0"/>
              <a:t>Business Entity Formation</a:t>
            </a:r>
          </a:p>
          <a:p>
            <a:r>
              <a:rPr lang="en-US" sz="2400" dirty="0" smtClean="0"/>
              <a:t>Taxation</a:t>
            </a:r>
          </a:p>
          <a:p>
            <a:r>
              <a:rPr lang="en-US" sz="2400" dirty="0" smtClean="0"/>
              <a:t>Bankruptcy</a:t>
            </a:r>
          </a:p>
          <a:p>
            <a:r>
              <a:rPr lang="en-US" sz="2400" dirty="0" smtClean="0"/>
              <a:t>Other specialized areas of the law</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6178" y="1691322"/>
            <a:ext cx="3374410" cy="3416046"/>
          </a:xfrm>
          <a:prstGeom prst="rect">
            <a:avLst/>
          </a:prstGeom>
        </p:spPr>
      </p:pic>
    </p:spTree>
    <p:extLst>
      <p:ext uri="{BB962C8B-B14F-4D97-AF65-F5344CB8AC3E}">
        <p14:creationId xmlns:p14="http://schemas.microsoft.com/office/powerpoint/2010/main" val="374593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Staffing</a:t>
            </a:r>
          </a:p>
        </p:txBody>
      </p:sp>
      <p:sp>
        <p:nvSpPr>
          <p:cNvPr id="3" name="Content Placeholder 2"/>
          <p:cNvSpPr>
            <a:spLocks noGrp="1"/>
          </p:cNvSpPr>
          <p:nvPr>
            <p:ph idx="1"/>
          </p:nvPr>
        </p:nvSpPr>
        <p:spPr/>
        <p:txBody>
          <a:bodyPr>
            <a:normAutofit/>
          </a:bodyPr>
          <a:lstStyle/>
          <a:p>
            <a:r>
              <a:rPr lang="en-US" sz="2600" dirty="0" smtClean="0"/>
              <a:t>Attorneys</a:t>
            </a:r>
            <a:endParaRPr lang="en-US" sz="2600" dirty="0"/>
          </a:p>
          <a:p>
            <a:pPr lvl="1"/>
            <a:r>
              <a:rPr lang="en-US" sz="2400" dirty="0" smtClean="0"/>
              <a:t>Goal: </a:t>
            </a:r>
            <a:r>
              <a:rPr lang="en-US" sz="2400" dirty="0"/>
              <a:t>(1 full-time attorney for every 15,000 students) </a:t>
            </a:r>
          </a:p>
          <a:p>
            <a:r>
              <a:rPr lang="en-US" sz="2600" dirty="0"/>
              <a:t>Support Staff </a:t>
            </a:r>
          </a:p>
          <a:p>
            <a:pPr lvl="1"/>
            <a:r>
              <a:rPr lang="en-US" sz="2400" dirty="0"/>
              <a:t>Administrative Assistant - designated exclusively for SLS to avoid conflicts of interest  (Full-Time)</a:t>
            </a:r>
          </a:p>
          <a:p>
            <a:pPr lvl="1"/>
            <a:r>
              <a:rPr lang="en-US" sz="2400" dirty="0"/>
              <a:t>Law Clerk(s)  /  If you are in an area close to Law School or a Paralegal Program </a:t>
            </a:r>
          </a:p>
          <a:p>
            <a:pPr lvl="1"/>
            <a:r>
              <a:rPr lang="en-US" sz="2400" dirty="0"/>
              <a:t>Student Workers / Graduate Assistants</a:t>
            </a:r>
          </a:p>
          <a:p>
            <a:pPr lvl="1"/>
            <a:r>
              <a:rPr lang="en-US" sz="2400" dirty="0"/>
              <a:t>Student Intern/Extern(s)</a:t>
            </a:r>
          </a:p>
          <a:p>
            <a:endParaRPr lang="en-US" sz="2400" dirty="0"/>
          </a:p>
        </p:txBody>
      </p:sp>
    </p:spTree>
    <p:extLst>
      <p:ext uri="{BB962C8B-B14F-4D97-AF65-F5344CB8AC3E}">
        <p14:creationId xmlns:p14="http://schemas.microsoft.com/office/powerpoint/2010/main" val="200231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Office Space</a:t>
            </a:r>
            <a:endParaRPr lang="en-US" sz="5400" dirty="0"/>
          </a:p>
        </p:txBody>
      </p:sp>
      <p:sp>
        <p:nvSpPr>
          <p:cNvPr id="3" name="Content Placeholder 2"/>
          <p:cNvSpPr>
            <a:spLocks noGrp="1"/>
          </p:cNvSpPr>
          <p:nvPr>
            <p:ph idx="1"/>
          </p:nvPr>
        </p:nvSpPr>
        <p:spPr/>
        <p:txBody>
          <a:bodyPr>
            <a:normAutofit fontScale="70000" lnSpcReduction="20000"/>
          </a:bodyPr>
          <a:lstStyle/>
          <a:p>
            <a:r>
              <a:rPr lang="en-US" sz="3100" dirty="0"/>
              <a:t>Student Legal Services should NOT share office space with other departments due to confidentiality issues</a:t>
            </a:r>
            <a:r>
              <a:rPr lang="en-US" sz="3100" dirty="0" smtClean="0"/>
              <a:t>.</a:t>
            </a:r>
            <a:endParaRPr lang="en-US" sz="3100" dirty="0"/>
          </a:p>
          <a:p>
            <a:r>
              <a:rPr lang="en-US" sz="3100" dirty="0"/>
              <a:t>Student Legal Services should be housed in a location separate and apart from other departments.  (Ex:   SLS Office Suite</a:t>
            </a:r>
            <a:r>
              <a:rPr lang="en-US" sz="3100" dirty="0" smtClean="0"/>
              <a:t>)</a:t>
            </a:r>
            <a:endParaRPr lang="en-US" sz="3100" dirty="0"/>
          </a:p>
          <a:p>
            <a:r>
              <a:rPr lang="en-US" sz="3100" dirty="0"/>
              <a:t>There should be adequate space to accommodate the needs of the office</a:t>
            </a:r>
            <a:r>
              <a:rPr lang="en-US" sz="3100" dirty="0" smtClean="0"/>
              <a:t>.</a:t>
            </a:r>
            <a:endParaRPr lang="en-US" sz="3100" dirty="0"/>
          </a:p>
          <a:p>
            <a:r>
              <a:rPr lang="en-US" sz="3100" dirty="0"/>
              <a:t>Considerations:</a:t>
            </a:r>
          </a:p>
          <a:p>
            <a:pPr lvl="1"/>
            <a:r>
              <a:rPr lang="en-US" sz="2900" dirty="0"/>
              <a:t>File storage</a:t>
            </a:r>
          </a:p>
          <a:p>
            <a:pPr lvl="1"/>
            <a:r>
              <a:rPr lang="en-US" sz="2900" dirty="0"/>
              <a:t>Accessibility</a:t>
            </a:r>
          </a:p>
          <a:p>
            <a:pPr lvl="1"/>
            <a:r>
              <a:rPr lang="en-US" sz="2900" dirty="0"/>
              <a:t>Staffing of the Office</a:t>
            </a:r>
          </a:p>
          <a:p>
            <a:pPr lvl="1"/>
            <a:r>
              <a:rPr lang="en-US" sz="2900" dirty="0"/>
              <a:t>Mediation </a:t>
            </a:r>
          </a:p>
          <a:p>
            <a:pPr lvl="1"/>
            <a:r>
              <a:rPr lang="en-US" sz="2900" dirty="0"/>
              <a:t>Adequate space to meet with clients</a:t>
            </a:r>
          </a:p>
          <a:p>
            <a:pPr lvl="1"/>
            <a:r>
              <a:rPr lang="en-US" sz="2900" dirty="0"/>
              <a:t>Waiting area</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3100" y="4004468"/>
            <a:ext cx="3113573" cy="2065337"/>
          </a:xfrm>
          <a:prstGeom prst="round2DiagRect">
            <a:avLst>
              <a:gd name="adj1" fmla="val 16667"/>
              <a:gd name="adj2" fmla="val 0"/>
            </a:avLst>
          </a:prstGeom>
          <a:ln w="88900" cap="sq">
            <a:solidFill>
              <a:schemeClr val="tx1"/>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211984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Budget</a:t>
            </a:r>
          </a:p>
        </p:txBody>
      </p:sp>
      <p:sp>
        <p:nvSpPr>
          <p:cNvPr id="3" name="Content Placeholder 2"/>
          <p:cNvSpPr>
            <a:spLocks noGrp="1"/>
          </p:cNvSpPr>
          <p:nvPr>
            <p:ph idx="1"/>
          </p:nvPr>
        </p:nvSpPr>
        <p:spPr>
          <a:xfrm>
            <a:off x="1261872" y="1828800"/>
            <a:ext cx="8595360" cy="4610100"/>
          </a:xfrm>
        </p:spPr>
        <p:txBody>
          <a:bodyPr>
            <a:normAutofit/>
          </a:bodyPr>
          <a:lstStyle/>
          <a:p>
            <a:r>
              <a:rPr lang="en-US" sz="2400" dirty="0" smtClean="0"/>
              <a:t>Budget considerations:</a:t>
            </a:r>
          </a:p>
          <a:p>
            <a:pPr lvl="1"/>
            <a:r>
              <a:rPr lang="en-US" sz="1800" dirty="0" smtClean="0"/>
              <a:t>Staffing</a:t>
            </a:r>
            <a:endParaRPr lang="en-US" sz="1800" dirty="0"/>
          </a:p>
          <a:p>
            <a:pPr lvl="1"/>
            <a:r>
              <a:rPr lang="en-US" sz="1800" dirty="0"/>
              <a:t>Travel </a:t>
            </a:r>
          </a:p>
          <a:p>
            <a:pPr lvl="1"/>
            <a:r>
              <a:rPr lang="en-US" sz="1800" dirty="0"/>
              <a:t>State Bar Fees</a:t>
            </a:r>
          </a:p>
          <a:p>
            <a:pPr lvl="1"/>
            <a:r>
              <a:rPr lang="en-US" sz="1800" dirty="0"/>
              <a:t>Marketing</a:t>
            </a:r>
          </a:p>
          <a:p>
            <a:pPr lvl="1"/>
            <a:r>
              <a:rPr lang="en-US" sz="1800" dirty="0" smtClean="0"/>
              <a:t>M&amp;O </a:t>
            </a:r>
            <a:r>
              <a:rPr lang="en-US" sz="1800" dirty="0"/>
              <a:t>(office supplies, copy leases, phone, fax, postage)</a:t>
            </a:r>
          </a:p>
          <a:p>
            <a:pPr lvl="1"/>
            <a:r>
              <a:rPr lang="en-US" sz="1800" dirty="0"/>
              <a:t>Legal Research Database (Lexis-Nexis or Westlaw)</a:t>
            </a:r>
          </a:p>
          <a:p>
            <a:pPr lvl="1"/>
            <a:r>
              <a:rPr lang="en-US" sz="1800" dirty="0"/>
              <a:t>Legal Database (CLIO)</a:t>
            </a:r>
          </a:p>
          <a:p>
            <a:pPr lvl="1"/>
            <a:r>
              <a:rPr lang="en-US" sz="1800" dirty="0"/>
              <a:t>Legal Reference Materials (Ex:   Family Law Practice Manuel, Codes)</a:t>
            </a:r>
          </a:p>
          <a:p>
            <a:pPr lvl="1"/>
            <a:r>
              <a:rPr lang="en-US" sz="1800" dirty="0"/>
              <a:t>Professional Development:  (Continuing Legal Education / State Bar College) </a:t>
            </a:r>
          </a:p>
          <a:p>
            <a:pPr lvl="1"/>
            <a:r>
              <a:rPr lang="en-US" sz="1800" dirty="0" smtClean="0"/>
              <a:t>Local</a:t>
            </a:r>
            <a:r>
              <a:rPr lang="en-US" sz="1800" dirty="0"/>
              <a:t>, Regional, &amp; National Bar Association Dues</a:t>
            </a:r>
          </a:p>
          <a:p>
            <a:pPr lvl="1"/>
            <a:r>
              <a:rPr lang="en-US" sz="1800" dirty="0"/>
              <a:t>Malpractice Insurance </a:t>
            </a:r>
          </a:p>
          <a:p>
            <a:pPr lvl="1"/>
            <a:r>
              <a:rPr lang="en-US" sz="1800" dirty="0" smtClean="0"/>
              <a:t>Equipment </a:t>
            </a:r>
            <a:r>
              <a:rPr lang="en-US" sz="1800" dirty="0"/>
              <a:t>(Technology):  computers, scanner, </a:t>
            </a:r>
            <a:r>
              <a:rPr lang="en-US" sz="1800" dirty="0" smtClean="0"/>
              <a:t>printer/copier/fax, iPad</a:t>
            </a:r>
            <a:endParaRPr lang="en-US" sz="1800" dirty="0"/>
          </a:p>
          <a:p>
            <a:pPr lvl="1"/>
            <a:endParaRPr lang="en-US" sz="2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3198" y="1125187"/>
            <a:ext cx="3429902" cy="2734953"/>
          </a:xfrm>
          <a:prstGeom prst="rect">
            <a:avLst/>
          </a:prstGeom>
        </p:spPr>
      </p:pic>
    </p:spTree>
    <p:extLst>
      <p:ext uri="{BB962C8B-B14F-4D97-AF65-F5344CB8AC3E}">
        <p14:creationId xmlns:p14="http://schemas.microsoft.com/office/powerpoint/2010/main" val="2074640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Professional </a:t>
            </a:r>
            <a:r>
              <a:rPr lang="en-US" sz="5400" dirty="0" smtClean="0"/>
              <a:t>Development</a:t>
            </a:r>
            <a:endParaRPr lang="en-US" sz="5400" dirty="0"/>
          </a:p>
        </p:txBody>
      </p:sp>
      <p:sp>
        <p:nvSpPr>
          <p:cNvPr id="3" name="Content Placeholder 2"/>
          <p:cNvSpPr>
            <a:spLocks noGrp="1"/>
          </p:cNvSpPr>
          <p:nvPr>
            <p:ph idx="1"/>
          </p:nvPr>
        </p:nvSpPr>
        <p:spPr/>
        <p:txBody>
          <a:bodyPr>
            <a:normAutofit/>
          </a:bodyPr>
          <a:lstStyle/>
          <a:p>
            <a:r>
              <a:rPr lang="en-US" sz="2400" dirty="0"/>
              <a:t>Continuing Legal Education, (CLE) * Required</a:t>
            </a:r>
          </a:p>
          <a:p>
            <a:pPr lvl="1"/>
            <a:r>
              <a:rPr lang="en-US" sz="2200" dirty="0" smtClean="0"/>
              <a:t>24 </a:t>
            </a:r>
            <a:r>
              <a:rPr lang="en-US" sz="2200" dirty="0"/>
              <a:t>hours at least (3) hours (ethics/ professional responsibility) every 2 years</a:t>
            </a:r>
          </a:p>
          <a:p>
            <a:r>
              <a:rPr lang="en-US" sz="2400" dirty="0"/>
              <a:t>Membership in the West Virginia State </a:t>
            </a:r>
            <a:r>
              <a:rPr lang="en-US" sz="2400" dirty="0" smtClean="0"/>
              <a:t>Bar</a:t>
            </a:r>
            <a:endParaRPr lang="en-US" sz="2400" dirty="0"/>
          </a:p>
          <a:p>
            <a:r>
              <a:rPr lang="en-US" sz="2400" dirty="0"/>
              <a:t>Recommendations: </a:t>
            </a:r>
          </a:p>
          <a:p>
            <a:pPr lvl="1"/>
            <a:r>
              <a:rPr lang="en-US" sz="2200" dirty="0"/>
              <a:t>Attend at least one topic specific CLE program per year </a:t>
            </a:r>
          </a:p>
          <a:p>
            <a:pPr lvl="1"/>
            <a:r>
              <a:rPr lang="en-US" sz="2200" dirty="0"/>
              <a:t>Attend University Student Legal Services Annual National Conference  (</a:t>
            </a:r>
            <a:r>
              <a:rPr lang="en-US" sz="2200" dirty="0" smtClean="0"/>
              <a:t>CLE credit)</a:t>
            </a:r>
            <a:endParaRPr lang="en-US" sz="2200" dirty="0"/>
          </a:p>
          <a:p>
            <a:pPr lvl="1"/>
            <a:r>
              <a:rPr lang="en-US" sz="2200" dirty="0"/>
              <a:t>Attend a region-specific SLS CLE (Western Region, </a:t>
            </a:r>
            <a:r>
              <a:rPr lang="en-US" sz="2200" dirty="0" err="1"/>
              <a:t>etc</a:t>
            </a:r>
            <a:r>
              <a:rPr lang="en-US" sz="2200" dirty="0"/>
              <a:t>)</a:t>
            </a:r>
          </a:p>
          <a:p>
            <a:endParaRPr lang="en-US" sz="2400" dirty="0"/>
          </a:p>
        </p:txBody>
      </p:sp>
    </p:spTree>
    <p:extLst>
      <p:ext uri="{BB962C8B-B14F-4D97-AF65-F5344CB8AC3E}">
        <p14:creationId xmlns:p14="http://schemas.microsoft.com/office/powerpoint/2010/main" val="3466285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Professional Organizations</a:t>
            </a:r>
          </a:p>
        </p:txBody>
      </p:sp>
      <p:sp>
        <p:nvSpPr>
          <p:cNvPr id="3" name="Content Placeholder 2"/>
          <p:cNvSpPr>
            <a:spLocks noGrp="1"/>
          </p:cNvSpPr>
          <p:nvPr>
            <p:ph idx="1"/>
          </p:nvPr>
        </p:nvSpPr>
        <p:spPr/>
        <p:txBody>
          <a:bodyPr>
            <a:normAutofit fontScale="85000" lnSpcReduction="10000"/>
          </a:bodyPr>
          <a:lstStyle/>
          <a:p>
            <a:r>
              <a:rPr lang="en-US" sz="2600" dirty="0"/>
              <a:t>State Bar of West </a:t>
            </a:r>
            <a:r>
              <a:rPr lang="en-US" sz="2600" dirty="0" smtClean="0"/>
              <a:t>Virginia </a:t>
            </a:r>
            <a:r>
              <a:rPr lang="en-US" sz="2600" dirty="0"/>
              <a:t>Sections</a:t>
            </a:r>
          </a:p>
          <a:p>
            <a:r>
              <a:rPr lang="en-US" sz="2600" dirty="0"/>
              <a:t>Local Bar Associations</a:t>
            </a:r>
          </a:p>
          <a:p>
            <a:r>
              <a:rPr lang="en-US" sz="2600" dirty="0"/>
              <a:t>National Bar Associations Ex:  ABA</a:t>
            </a:r>
          </a:p>
          <a:p>
            <a:r>
              <a:rPr lang="en-US" sz="2600" dirty="0"/>
              <a:t>Student Legal Services Professional Organizations</a:t>
            </a:r>
          </a:p>
          <a:p>
            <a:pPr lvl="1"/>
            <a:r>
              <a:rPr lang="en-US" sz="2400" dirty="0"/>
              <a:t>National Legal Aid &amp; Defenders: University Student Legal Services </a:t>
            </a:r>
            <a:r>
              <a:rPr lang="en-US" sz="2400" dirty="0" smtClean="0"/>
              <a:t>Section</a:t>
            </a:r>
          </a:p>
          <a:p>
            <a:pPr lvl="2"/>
            <a:r>
              <a:rPr lang="en-US" sz="2100" dirty="0" smtClean="0"/>
              <a:t>President</a:t>
            </a:r>
            <a:r>
              <a:rPr lang="en-US" sz="2100" dirty="0"/>
              <a:t>, Mark J. </a:t>
            </a:r>
            <a:r>
              <a:rPr lang="en-US" sz="2100" dirty="0" err="1"/>
              <a:t>Karon</a:t>
            </a:r>
            <a:r>
              <a:rPr lang="en-US" sz="2100" dirty="0"/>
              <a:t>, University of Minnesota </a:t>
            </a:r>
            <a:r>
              <a:rPr lang="en-US" sz="2100" dirty="0" smtClean="0"/>
              <a:t>SLS</a:t>
            </a:r>
            <a:endParaRPr lang="en-US" sz="2100" dirty="0"/>
          </a:p>
          <a:p>
            <a:pPr lvl="1"/>
            <a:r>
              <a:rPr lang="en-US" sz="2400" dirty="0"/>
              <a:t>Western Region University Student Legal Services Association  </a:t>
            </a:r>
            <a:endParaRPr lang="en-US" sz="2400" dirty="0" smtClean="0"/>
          </a:p>
          <a:p>
            <a:pPr lvl="2"/>
            <a:r>
              <a:rPr lang="en-US" sz="2100" dirty="0" smtClean="0"/>
              <a:t>President</a:t>
            </a:r>
            <a:r>
              <a:rPr lang="en-US" sz="2100" dirty="0"/>
              <a:t>, Sylvia Holmes, UT Austin/Texas State San Marcos</a:t>
            </a:r>
          </a:p>
          <a:p>
            <a:pPr marL="0" indent="0">
              <a:buNone/>
            </a:pPr>
            <a:r>
              <a:rPr lang="en-US" sz="2400" u="sng" dirty="0"/>
              <a:t>Note</a:t>
            </a:r>
            <a:r>
              <a:rPr lang="en-US" sz="2400" dirty="0"/>
              <a:t>: </a:t>
            </a:r>
            <a:r>
              <a:rPr lang="en-US" sz="2400" dirty="0" smtClean="0"/>
              <a:t>The </a:t>
            </a:r>
            <a:r>
              <a:rPr lang="en-US" sz="2400" dirty="0"/>
              <a:t>national organization maintains a listserv &amp; is a valuable network and source of information on emerging issues across college campuses</a:t>
            </a:r>
          </a:p>
          <a:p>
            <a:endParaRPr lang="en-US" sz="2400" dirty="0"/>
          </a:p>
        </p:txBody>
      </p:sp>
    </p:spTree>
    <p:extLst>
      <p:ext uri="{BB962C8B-B14F-4D97-AF65-F5344CB8AC3E}">
        <p14:creationId xmlns:p14="http://schemas.microsoft.com/office/powerpoint/2010/main" val="3216123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Evolving Role of Student Legal Services</a:t>
            </a:r>
            <a:endParaRPr lang="en-US" sz="4800" dirty="0"/>
          </a:p>
        </p:txBody>
      </p:sp>
      <p:sp>
        <p:nvSpPr>
          <p:cNvPr id="3" name="Content Placeholder 2"/>
          <p:cNvSpPr>
            <a:spLocks noGrp="1"/>
          </p:cNvSpPr>
          <p:nvPr>
            <p:ph sz="half" idx="1"/>
          </p:nvPr>
        </p:nvSpPr>
        <p:spPr/>
        <p:txBody>
          <a:bodyPr>
            <a:normAutofit/>
          </a:bodyPr>
          <a:lstStyle/>
          <a:p>
            <a:r>
              <a:rPr lang="en-US" sz="2400" dirty="0" smtClean="0"/>
              <a:t>Value to University and Community</a:t>
            </a:r>
          </a:p>
          <a:p>
            <a:pPr lvl="1"/>
            <a:r>
              <a:rPr lang="en-US" sz="2200" dirty="0" smtClean="0"/>
              <a:t>University Departments</a:t>
            </a:r>
          </a:p>
          <a:p>
            <a:pPr lvl="2"/>
            <a:r>
              <a:rPr lang="en-US" sz="2000" dirty="0" smtClean="0"/>
              <a:t>Student Life</a:t>
            </a:r>
          </a:p>
          <a:p>
            <a:pPr lvl="2"/>
            <a:r>
              <a:rPr lang="en-US" sz="2000" dirty="0" smtClean="0"/>
              <a:t>Campus and Community Life</a:t>
            </a:r>
          </a:p>
          <a:p>
            <a:pPr lvl="2"/>
            <a:r>
              <a:rPr lang="en-US" sz="2000" dirty="0" smtClean="0"/>
              <a:t>Student Conduct</a:t>
            </a:r>
            <a:endParaRPr lang="en-US" sz="2000" dirty="0"/>
          </a:p>
          <a:p>
            <a:pPr lvl="1"/>
            <a:r>
              <a:rPr lang="en-US" sz="2200" dirty="0" smtClean="0"/>
              <a:t>Legal Community</a:t>
            </a:r>
          </a:p>
          <a:p>
            <a:pPr lvl="2"/>
            <a:r>
              <a:rPr lang="en-US" sz="2000" dirty="0" smtClean="0"/>
              <a:t>Courts</a:t>
            </a:r>
          </a:p>
          <a:p>
            <a:pPr lvl="2"/>
            <a:r>
              <a:rPr lang="en-US" sz="2000" dirty="0" smtClean="0"/>
              <a:t>Local Lawyers</a:t>
            </a:r>
          </a:p>
          <a:p>
            <a:r>
              <a:rPr lang="en-US" sz="2400" dirty="0" smtClean="0"/>
              <a:t>Schools value the role of SLS in problem solving </a:t>
            </a:r>
            <a:endParaRPr lang="en-US" sz="2400" dirty="0"/>
          </a:p>
        </p:txBody>
      </p:sp>
      <p:sp>
        <p:nvSpPr>
          <p:cNvPr id="4" name="Content Placeholder 3"/>
          <p:cNvSpPr>
            <a:spLocks noGrp="1"/>
          </p:cNvSpPr>
          <p:nvPr>
            <p:ph sz="half" idx="2"/>
          </p:nvPr>
        </p:nvSpPr>
        <p:spPr>
          <a:xfrm>
            <a:off x="6126480" y="1828801"/>
            <a:ext cx="4480560" cy="850900"/>
          </a:xfrm>
        </p:spPr>
        <p:txBody>
          <a:bodyPr>
            <a:normAutofit/>
          </a:bodyPr>
          <a:lstStyle/>
          <a:p>
            <a:r>
              <a:rPr lang="en-US" sz="2400" dirty="0" smtClean="0"/>
              <a:t>Student Legal Services is not a stand alone operation.</a:t>
            </a:r>
            <a:endParaRPr lang="en-US" sz="2400" dirty="0"/>
          </a:p>
        </p:txBody>
      </p:sp>
      <p:pic>
        <p:nvPicPr>
          <p:cNvPr id="5" name="Picture 6" descr="http://assets.slate.wvu.edu/resources/774/1267222741.jpg"/>
          <p:cNvPicPr>
            <a:picLocks noChangeAspect="1" noChangeArrowheads="1"/>
          </p:cNvPicPr>
          <p:nvPr/>
        </p:nvPicPr>
        <p:blipFill>
          <a:blip r:embed="rId2" cstate="print"/>
          <a:srcRect/>
          <a:stretch>
            <a:fillRect/>
          </a:stretch>
        </p:blipFill>
        <p:spPr bwMode="auto">
          <a:xfrm>
            <a:off x="6007100" y="2817181"/>
            <a:ext cx="4753763" cy="3169176"/>
          </a:xfrm>
          <a:prstGeom prst="rect">
            <a:avLst/>
          </a:prstGeom>
          <a:noFill/>
          <a:ln>
            <a:noFill/>
          </a:ln>
          <a:effectLst>
            <a:softEdge rad="152400"/>
          </a:effectLst>
        </p:spPr>
      </p:pic>
    </p:spTree>
    <p:extLst>
      <p:ext uri="{BB962C8B-B14F-4D97-AF65-F5344CB8AC3E}">
        <p14:creationId xmlns:p14="http://schemas.microsoft.com/office/powerpoint/2010/main" val="880196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Legal Educational </a:t>
            </a:r>
            <a:r>
              <a:rPr lang="en-US" sz="5400" dirty="0" smtClean="0"/>
              <a:t>Programming</a:t>
            </a:r>
            <a:endParaRPr lang="en-US" sz="5400" dirty="0"/>
          </a:p>
        </p:txBody>
      </p:sp>
      <p:sp>
        <p:nvSpPr>
          <p:cNvPr id="3" name="Content Placeholder 2"/>
          <p:cNvSpPr>
            <a:spLocks noGrp="1"/>
          </p:cNvSpPr>
          <p:nvPr>
            <p:ph idx="1"/>
          </p:nvPr>
        </p:nvSpPr>
        <p:spPr>
          <a:xfrm>
            <a:off x="1261872" y="1828800"/>
            <a:ext cx="8595360" cy="4572000"/>
          </a:xfrm>
        </p:spPr>
        <p:txBody>
          <a:bodyPr>
            <a:normAutofit fontScale="92500" lnSpcReduction="10000"/>
          </a:bodyPr>
          <a:lstStyle/>
          <a:p>
            <a:r>
              <a:rPr lang="en-US" sz="2200" dirty="0"/>
              <a:t>SLS can provide valuable preventative and know your rights programing on various </a:t>
            </a:r>
            <a:r>
              <a:rPr lang="en-US" sz="2200" dirty="0" smtClean="0"/>
              <a:t>legal </a:t>
            </a:r>
            <a:r>
              <a:rPr lang="en-US" sz="2200" dirty="0"/>
              <a:t>hot topics relevant to the populations they serve</a:t>
            </a:r>
            <a:r>
              <a:rPr lang="en-US" sz="2400" dirty="0" smtClean="0"/>
              <a:t>:</a:t>
            </a:r>
          </a:p>
          <a:p>
            <a:pPr lvl="1"/>
            <a:r>
              <a:rPr lang="en-US" sz="1800" dirty="0"/>
              <a:t>Landlord </a:t>
            </a:r>
            <a:r>
              <a:rPr lang="en-US" sz="1800" dirty="0" smtClean="0"/>
              <a:t>Tenant </a:t>
            </a:r>
            <a:r>
              <a:rPr lang="en-US" sz="1800" dirty="0"/>
              <a:t>Presentations	</a:t>
            </a:r>
          </a:p>
          <a:p>
            <a:pPr lvl="1"/>
            <a:r>
              <a:rPr lang="en-US" sz="1800" dirty="0"/>
              <a:t>Identity Theft</a:t>
            </a:r>
          </a:p>
          <a:p>
            <a:pPr lvl="1"/>
            <a:r>
              <a:rPr lang="en-US" sz="1800" dirty="0"/>
              <a:t>Criminal Background Checks &amp; Employment / Implications of Social Media</a:t>
            </a:r>
          </a:p>
          <a:p>
            <a:pPr lvl="1"/>
            <a:r>
              <a:rPr lang="en-US" sz="1800" dirty="0"/>
              <a:t>Family Law Seminar</a:t>
            </a:r>
          </a:p>
          <a:p>
            <a:pPr lvl="1"/>
            <a:r>
              <a:rPr lang="en-US" sz="1800" dirty="0"/>
              <a:t>Immigration Law Seminar</a:t>
            </a:r>
          </a:p>
          <a:p>
            <a:pPr lvl="1"/>
            <a:r>
              <a:rPr lang="en-US" sz="1800" dirty="0"/>
              <a:t>Estate Planning Workshop</a:t>
            </a:r>
          </a:p>
          <a:p>
            <a:pPr lvl="1"/>
            <a:r>
              <a:rPr lang="en-US" sz="1800" dirty="0"/>
              <a:t>Orientation Session (Parents / Students / International Students)</a:t>
            </a:r>
          </a:p>
          <a:p>
            <a:pPr lvl="1"/>
            <a:r>
              <a:rPr lang="en-US" sz="1800" dirty="0"/>
              <a:t>What You Don’t Know Can Cost You---an overview of your legal rights</a:t>
            </a:r>
          </a:p>
          <a:p>
            <a:pPr lvl="1"/>
            <a:r>
              <a:rPr lang="en-US" sz="1800" dirty="0"/>
              <a:t>Residence Hall Dinners</a:t>
            </a:r>
          </a:p>
          <a:p>
            <a:pPr lvl="1"/>
            <a:r>
              <a:rPr lang="en-US" sz="1800" dirty="0"/>
              <a:t>Community </a:t>
            </a:r>
            <a:r>
              <a:rPr lang="en-US" sz="1800" dirty="0" smtClean="0"/>
              <a:t>Organizations/Presentations/Representation</a:t>
            </a:r>
          </a:p>
          <a:p>
            <a:pPr lvl="1"/>
            <a:r>
              <a:rPr lang="en-US" sz="1800" dirty="0"/>
              <a:t>Partner with other departments on campus to present programs to a variety of students &amp; organizations.  SLS is available to student groups and organizations to make presentations. </a:t>
            </a:r>
          </a:p>
          <a:p>
            <a:pPr lvl="1"/>
            <a:endParaRPr lang="en-US" sz="1800" dirty="0"/>
          </a:p>
          <a:p>
            <a:pPr lvl="1"/>
            <a:endParaRPr lang="en-US" sz="1800" dirty="0"/>
          </a:p>
          <a:p>
            <a:endParaRPr lang="en-US" sz="2400" dirty="0"/>
          </a:p>
        </p:txBody>
      </p:sp>
    </p:spTree>
    <p:extLst>
      <p:ext uri="{BB962C8B-B14F-4D97-AF65-F5344CB8AC3E}">
        <p14:creationId xmlns:p14="http://schemas.microsoft.com/office/powerpoint/2010/main" val="2368352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Department Review </a:t>
            </a:r>
          </a:p>
        </p:txBody>
      </p:sp>
      <p:sp>
        <p:nvSpPr>
          <p:cNvPr id="3" name="Content Placeholder 2"/>
          <p:cNvSpPr>
            <a:spLocks noGrp="1"/>
          </p:cNvSpPr>
          <p:nvPr>
            <p:ph idx="1"/>
          </p:nvPr>
        </p:nvSpPr>
        <p:spPr/>
        <p:txBody>
          <a:bodyPr>
            <a:normAutofit lnSpcReduction="10000"/>
          </a:bodyPr>
          <a:lstStyle/>
          <a:p>
            <a:r>
              <a:rPr lang="en-US" sz="2400" dirty="0" smtClean="0"/>
              <a:t>Strategic </a:t>
            </a:r>
            <a:r>
              <a:rPr lang="en-US" sz="2400" dirty="0"/>
              <a:t>Planning </a:t>
            </a:r>
          </a:p>
          <a:p>
            <a:r>
              <a:rPr lang="en-US" sz="2400" dirty="0"/>
              <a:t>Annual Reports</a:t>
            </a:r>
          </a:p>
          <a:p>
            <a:r>
              <a:rPr lang="en-US" sz="2400" dirty="0"/>
              <a:t>Budget Allocation Presentations </a:t>
            </a:r>
          </a:p>
          <a:p>
            <a:r>
              <a:rPr lang="en-US" sz="2400" dirty="0"/>
              <a:t>Program Audit (Ex:  CAS)</a:t>
            </a:r>
          </a:p>
          <a:p>
            <a:r>
              <a:rPr lang="en-US" sz="2400" dirty="0"/>
              <a:t>Self Assessment    </a:t>
            </a:r>
          </a:p>
          <a:p>
            <a:r>
              <a:rPr lang="en-US" sz="2400" dirty="0"/>
              <a:t>Internal Review (Team from within the university community)  </a:t>
            </a:r>
          </a:p>
          <a:p>
            <a:r>
              <a:rPr lang="en-US" sz="2400" dirty="0"/>
              <a:t>External Review (Attorney from another SLS institution reviews the program)</a:t>
            </a:r>
          </a:p>
          <a:p>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6800" y="1691322"/>
            <a:ext cx="2654300" cy="2654300"/>
          </a:xfrm>
          <a:prstGeom prst="rect">
            <a:avLst/>
          </a:prstGeom>
        </p:spPr>
      </p:pic>
    </p:spTree>
    <p:extLst>
      <p:ext uri="{BB962C8B-B14F-4D97-AF65-F5344CB8AC3E}">
        <p14:creationId xmlns:p14="http://schemas.microsoft.com/office/powerpoint/2010/main" val="1359818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Assessment</a:t>
            </a:r>
            <a:endParaRPr lang="en-US" sz="5400" dirty="0"/>
          </a:p>
        </p:txBody>
      </p:sp>
      <p:sp>
        <p:nvSpPr>
          <p:cNvPr id="3" name="Content Placeholder 2"/>
          <p:cNvSpPr>
            <a:spLocks noGrp="1"/>
          </p:cNvSpPr>
          <p:nvPr>
            <p:ph idx="1"/>
          </p:nvPr>
        </p:nvSpPr>
        <p:spPr/>
        <p:txBody>
          <a:bodyPr>
            <a:normAutofit/>
          </a:bodyPr>
          <a:lstStyle/>
          <a:p>
            <a:r>
              <a:rPr lang="en-US" sz="2400" dirty="0"/>
              <a:t>Benchmarking with comparable or peer institutions</a:t>
            </a:r>
          </a:p>
          <a:p>
            <a:r>
              <a:rPr lang="en-US" sz="2400" dirty="0"/>
              <a:t>Annually Review Mission Statement</a:t>
            </a:r>
          </a:p>
          <a:p>
            <a:r>
              <a:rPr lang="en-US" sz="2400" dirty="0"/>
              <a:t>Annually conduct a Needs Assessment </a:t>
            </a:r>
          </a:p>
          <a:p>
            <a:r>
              <a:rPr lang="en-US" sz="2400" dirty="0"/>
              <a:t>Annually Develop &amp; Assess Learning Outcomes </a:t>
            </a:r>
          </a:p>
          <a:p>
            <a:r>
              <a:rPr lang="en-US" sz="2400" dirty="0"/>
              <a:t>Client Satisfaction Survey</a:t>
            </a:r>
          </a:p>
          <a:p>
            <a:r>
              <a:rPr lang="en-US" sz="2400" dirty="0"/>
              <a:t>Assess Legal Education Programming</a:t>
            </a:r>
          </a:p>
          <a:p>
            <a:endParaRPr lang="en-US" sz="2400" dirty="0"/>
          </a:p>
        </p:txBody>
      </p:sp>
    </p:spTree>
    <p:extLst>
      <p:ext uri="{BB962C8B-B14F-4D97-AF65-F5344CB8AC3E}">
        <p14:creationId xmlns:p14="http://schemas.microsoft.com/office/powerpoint/2010/main" val="739639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Survey Link and Info.</a:t>
            </a:r>
            <a:endParaRPr lang="en-US" sz="5400" dirty="0"/>
          </a:p>
        </p:txBody>
      </p:sp>
      <p:sp>
        <p:nvSpPr>
          <p:cNvPr id="3" name="Content Placeholder 2"/>
          <p:cNvSpPr>
            <a:spLocks noGrp="1"/>
          </p:cNvSpPr>
          <p:nvPr>
            <p:ph idx="1"/>
          </p:nvPr>
        </p:nvSpPr>
        <p:spPr/>
        <p:txBody>
          <a:bodyPr>
            <a:normAutofit/>
          </a:bodyPr>
          <a:lstStyle/>
          <a:p>
            <a:endParaRPr lang="en-US" sz="2400" dirty="0" smtClean="0"/>
          </a:p>
          <a:p>
            <a:endParaRPr lang="en-US" sz="2400" dirty="0"/>
          </a:p>
          <a:p>
            <a:endParaRPr lang="en-US" sz="2400" dirty="0" smtClean="0"/>
          </a:p>
          <a:p>
            <a:r>
              <a:rPr lang="en-US" sz="2400" dirty="0" smtClean="0"/>
              <a:t>http</a:t>
            </a:r>
            <a:r>
              <a:rPr lang="en-US" sz="2400" dirty="0"/>
              <a:t>://studentvoice.com/wvu/studentlegalservicessatisfaction2010</a:t>
            </a:r>
          </a:p>
        </p:txBody>
      </p:sp>
    </p:spTree>
    <p:extLst>
      <p:ext uri="{BB962C8B-B14F-4D97-AF65-F5344CB8AC3E}">
        <p14:creationId xmlns:p14="http://schemas.microsoft.com/office/powerpoint/2010/main" val="3689643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Contact Information</a:t>
            </a:r>
            <a:endParaRPr lang="en-US" sz="5400" dirty="0"/>
          </a:p>
        </p:txBody>
      </p:sp>
      <p:sp>
        <p:nvSpPr>
          <p:cNvPr id="3" name="Content Placeholder 2"/>
          <p:cNvSpPr>
            <a:spLocks noGrp="1"/>
          </p:cNvSpPr>
          <p:nvPr>
            <p:ph idx="1"/>
          </p:nvPr>
        </p:nvSpPr>
        <p:spPr/>
        <p:txBody>
          <a:bodyPr>
            <a:normAutofit/>
          </a:bodyPr>
          <a:lstStyle/>
          <a:p>
            <a:pPr marL="0" indent="0">
              <a:buNone/>
            </a:pPr>
            <a:r>
              <a:rPr lang="en-US" sz="2800" dirty="0" smtClean="0"/>
              <a:t>Carrie Showalter, Managing Attorney</a:t>
            </a:r>
            <a:endParaRPr lang="en-US" sz="2800" dirty="0"/>
          </a:p>
          <a:p>
            <a:pPr marL="0" indent="0">
              <a:buNone/>
            </a:pPr>
            <a:r>
              <a:rPr lang="en-US" sz="2800" dirty="0" smtClean="0">
                <a:hlinkClick r:id="rId2"/>
              </a:rPr>
              <a:t>Carrie.Showalter@mail.wvu.edu</a:t>
            </a:r>
            <a:r>
              <a:rPr lang="en-US" sz="2800" dirty="0" smtClean="0"/>
              <a:t> </a:t>
            </a:r>
            <a:endParaRPr lang="en-US" sz="2800" dirty="0"/>
          </a:p>
          <a:p>
            <a:pPr marL="0" indent="0">
              <a:buNone/>
            </a:pPr>
            <a:r>
              <a:rPr lang="en-US" sz="2800" dirty="0"/>
              <a:t>304-293-4897 (</a:t>
            </a:r>
            <a:r>
              <a:rPr lang="en-US" sz="2800" dirty="0" smtClean="0"/>
              <a:t>P)  |  304-293-5601 </a:t>
            </a:r>
            <a:r>
              <a:rPr lang="en-US" sz="2800" dirty="0"/>
              <a:t>(</a:t>
            </a:r>
            <a:r>
              <a:rPr lang="en-US" sz="2800" dirty="0" smtClean="0"/>
              <a:t>F)</a:t>
            </a:r>
            <a:endParaRPr lang="en-US" sz="2800" dirty="0"/>
          </a:p>
          <a:p>
            <a:pPr marL="0" indent="0">
              <a:buNone/>
            </a:pPr>
            <a:r>
              <a:rPr lang="en-US" sz="2800" dirty="0" smtClean="0"/>
              <a:t>P.O. Box 6411, </a:t>
            </a:r>
            <a:r>
              <a:rPr lang="en-US" sz="2800" dirty="0"/>
              <a:t>M</a:t>
            </a:r>
            <a:r>
              <a:rPr lang="en-US" sz="2800" dirty="0" smtClean="0"/>
              <a:t>organtown, WV 26506-6411</a:t>
            </a:r>
          </a:p>
          <a:p>
            <a:pPr marL="0" indent="0">
              <a:buNone/>
            </a:pPr>
            <a:r>
              <a:rPr lang="en-US" sz="2800" dirty="0" smtClean="0"/>
              <a:t>http</a:t>
            </a:r>
            <a:r>
              <a:rPr lang="en-US" sz="2800" dirty="0"/>
              <a:t>://campuslife.wvu.edu/student_legal_services</a:t>
            </a:r>
          </a:p>
          <a:p>
            <a:endParaRPr lang="en-US" sz="2800" dirty="0"/>
          </a:p>
        </p:txBody>
      </p:sp>
    </p:spTree>
    <p:extLst>
      <p:ext uri="{BB962C8B-B14F-4D97-AF65-F5344CB8AC3E}">
        <p14:creationId xmlns:p14="http://schemas.microsoft.com/office/powerpoint/2010/main" val="15170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Role of the Attorney in Student Development</a:t>
            </a:r>
            <a:endParaRPr lang="en-US" sz="48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73200" y="2117170"/>
            <a:ext cx="3517900" cy="3705410"/>
          </a:xfrm>
        </p:spPr>
      </p:pic>
      <p:sp>
        <p:nvSpPr>
          <p:cNvPr id="4" name="Content Placeholder 3"/>
          <p:cNvSpPr>
            <a:spLocks noGrp="1"/>
          </p:cNvSpPr>
          <p:nvPr>
            <p:ph sz="half" idx="2"/>
          </p:nvPr>
        </p:nvSpPr>
        <p:spPr/>
        <p:txBody>
          <a:bodyPr>
            <a:normAutofit/>
          </a:bodyPr>
          <a:lstStyle/>
          <a:p>
            <a:r>
              <a:rPr lang="en-US" sz="2400" dirty="0" smtClean="0"/>
              <a:t>Even a minor legal issue can derail a student’s success.</a:t>
            </a:r>
          </a:p>
          <a:p>
            <a:r>
              <a:rPr lang="en-US" sz="2400" dirty="0" smtClean="0"/>
              <a:t>Potential Impacts:</a:t>
            </a:r>
          </a:p>
          <a:p>
            <a:pPr lvl="1"/>
            <a:r>
              <a:rPr lang="en-US" sz="2200" dirty="0" smtClean="0"/>
              <a:t>Loss of scholarship</a:t>
            </a:r>
          </a:p>
          <a:p>
            <a:pPr lvl="1"/>
            <a:r>
              <a:rPr lang="en-US" sz="2200" dirty="0" smtClean="0"/>
              <a:t>Loss of graduate school opportunities</a:t>
            </a:r>
          </a:p>
          <a:p>
            <a:pPr lvl="1"/>
            <a:r>
              <a:rPr lang="en-US" sz="2200" dirty="0" smtClean="0"/>
              <a:t>Security clearance</a:t>
            </a:r>
          </a:p>
          <a:p>
            <a:pPr lvl="1"/>
            <a:r>
              <a:rPr lang="en-US" sz="2200" dirty="0" smtClean="0"/>
              <a:t>Loss of commission</a:t>
            </a:r>
          </a:p>
          <a:p>
            <a:pPr lvl="1"/>
            <a:r>
              <a:rPr lang="en-US" sz="2200" dirty="0" smtClean="0"/>
              <a:t>Deportation</a:t>
            </a:r>
          </a:p>
          <a:p>
            <a:pPr lvl="1"/>
            <a:r>
              <a:rPr lang="en-US" sz="2200" dirty="0" smtClean="0"/>
              <a:t>Financial trouble</a:t>
            </a:r>
            <a:endParaRPr lang="en-US" sz="2200" dirty="0"/>
          </a:p>
        </p:txBody>
      </p:sp>
    </p:spTree>
    <p:extLst>
      <p:ext uri="{BB962C8B-B14F-4D97-AF65-F5344CB8AC3E}">
        <p14:creationId xmlns:p14="http://schemas.microsoft.com/office/powerpoint/2010/main" val="1623450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Services Provided to Students</a:t>
            </a:r>
            <a:endParaRPr lang="en-US" sz="4800" dirty="0"/>
          </a:p>
        </p:txBody>
      </p:sp>
      <p:sp>
        <p:nvSpPr>
          <p:cNvPr id="3" name="Content Placeholder 2"/>
          <p:cNvSpPr>
            <a:spLocks noGrp="1"/>
          </p:cNvSpPr>
          <p:nvPr>
            <p:ph sz="half" idx="1"/>
          </p:nvPr>
        </p:nvSpPr>
        <p:spPr>
          <a:xfrm>
            <a:off x="1261872" y="1828801"/>
            <a:ext cx="4480560" cy="2603500"/>
          </a:xfrm>
        </p:spPr>
        <p:txBody>
          <a:bodyPr>
            <a:normAutofit/>
          </a:bodyPr>
          <a:lstStyle/>
          <a:p>
            <a:pPr marL="0" indent="0" algn="ctr">
              <a:buNone/>
            </a:pPr>
            <a:r>
              <a:rPr lang="en-US" sz="2400" dirty="0"/>
              <a:t>Attorneys can play a major role in overall student development and progress.  Colleges and universities are beginning to recognize the role of the legal community in student </a:t>
            </a:r>
            <a:r>
              <a:rPr lang="en-US" sz="2400" dirty="0" smtClean="0"/>
              <a:t>success.</a:t>
            </a:r>
            <a:endParaRPr lang="en-US" sz="2400" dirty="0"/>
          </a:p>
          <a:p>
            <a:pPr marL="0" indent="0">
              <a:buNone/>
            </a:pPr>
            <a:endParaRPr lang="en-US" sz="2400" dirty="0"/>
          </a:p>
        </p:txBody>
      </p:sp>
      <p:sp>
        <p:nvSpPr>
          <p:cNvPr id="4" name="Content Placeholder 3"/>
          <p:cNvSpPr>
            <a:spLocks noGrp="1"/>
          </p:cNvSpPr>
          <p:nvPr>
            <p:ph sz="half" idx="2"/>
          </p:nvPr>
        </p:nvSpPr>
        <p:spPr/>
        <p:txBody>
          <a:bodyPr>
            <a:normAutofit/>
          </a:bodyPr>
          <a:lstStyle/>
          <a:p>
            <a:r>
              <a:rPr lang="en-US" sz="2400" dirty="0"/>
              <a:t>Legal advice, assistance, recommendation, </a:t>
            </a:r>
            <a:r>
              <a:rPr lang="en-US" sz="2400" dirty="0" smtClean="0"/>
              <a:t>representation</a:t>
            </a:r>
          </a:p>
          <a:p>
            <a:r>
              <a:rPr lang="en-US" sz="2400" dirty="0" smtClean="0"/>
              <a:t>Negotiations </a:t>
            </a:r>
            <a:endParaRPr lang="en-US" sz="2400" dirty="0"/>
          </a:p>
          <a:p>
            <a:r>
              <a:rPr lang="en-US" sz="2400" dirty="0"/>
              <a:t>Mediations   </a:t>
            </a:r>
          </a:p>
          <a:p>
            <a:r>
              <a:rPr lang="en-US" sz="2400" dirty="0"/>
              <a:t>Proactive l</a:t>
            </a:r>
            <a:r>
              <a:rPr lang="en-US" sz="2400" dirty="0" smtClean="0"/>
              <a:t>egal planning</a:t>
            </a:r>
            <a:endParaRPr lang="en-US" sz="2400" dirty="0"/>
          </a:p>
          <a:p>
            <a:r>
              <a:rPr lang="en-US" sz="2400" dirty="0"/>
              <a:t>Educational </a:t>
            </a:r>
            <a:r>
              <a:rPr lang="en-US" sz="2400" dirty="0" smtClean="0"/>
              <a:t>programming </a:t>
            </a:r>
            <a:endParaRPr lang="en-US" sz="2400" dirty="0"/>
          </a:p>
          <a:p>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8181" y="4632622"/>
            <a:ext cx="1572819" cy="1547515"/>
          </a:xfrm>
          <a:prstGeom prst="rect">
            <a:avLst/>
          </a:prstGeom>
        </p:spPr>
      </p:pic>
    </p:spTree>
    <p:extLst>
      <p:ext uri="{BB962C8B-B14F-4D97-AF65-F5344CB8AC3E}">
        <p14:creationId xmlns:p14="http://schemas.microsoft.com/office/powerpoint/2010/main" val="3479634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Domino Effect</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dirty="0" smtClean="0"/>
              <a:t>Examples:</a:t>
            </a:r>
          </a:p>
          <a:p>
            <a:pPr marL="0" indent="0">
              <a:buNone/>
            </a:pPr>
            <a:r>
              <a:rPr lang="en-US" sz="2400" dirty="0" smtClean="0">
                <a:sym typeface="Wingdings" pitchFamily="2" charset="2"/>
              </a:rPr>
              <a:t>1.	Legal </a:t>
            </a:r>
            <a:r>
              <a:rPr lang="en-US" sz="2400" dirty="0">
                <a:sym typeface="Wingdings" pitchFamily="2" charset="2"/>
              </a:rPr>
              <a:t>Issue  </a:t>
            </a:r>
            <a:r>
              <a:rPr lang="en-US" sz="2400" dirty="0" smtClean="0">
                <a:sym typeface="Wingdings" pitchFamily="2" charset="2"/>
              </a:rPr>
              <a:t>Academic Standing/Progress Issues 	Mental Health Issues/Financial Aid Issues</a:t>
            </a:r>
            <a:endParaRPr lang="en-US" sz="2400" dirty="0">
              <a:sym typeface="Wingdings" pitchFamily="2" charset="2"/>
            </a:endParaRPr>
          </a:p>
          <a:p>
            <a:pPr marL="0" indent="0">
              <a:buNone/>
            </a:pPr>
            <a:r>
              <a:rPr lang="en-US" sz="2400" dirty="0" smtClean="0">
                <a:sym typeface="Wingdings" pitchFamily="2" charset="2"/>
              </a:rPr>
              <a:t>2.	Legal </a:t>
            </a:r>
            <a:r>
              <a:rPr lang="en-US" sz="2400" dirty="0">
                <a:sym typeface="Wingdings" pitchFamily="2" charset="2"/>
              </a:rPr>
              <a:t>Issue  Permanent Record  Family Plans </a:t>
            </a:r>
            <a:r>
              <a:rPr lang="en-US" sz="2400" dirty="0" smtClean="0">
                <a:sym typeface="Wingdings" pitchFamily="2" charset="2"/>
              </a:rPr>
              <a:t>	and Career </a:t>
            </a:r>
            <a:r>
              <a:rPr lang="en-US" sz="2400" dirty="0">
                <a:sym typeface="Wingdings" pitchFamily="2" charset="2"/>
              </a:rPr>
              <a:t>Plans </a:t>
            </a:r>
          </a:p>
          <a:p>
            <a:pPr marL="0" indent="0">
              <a:buNone/>
            </a:pPr>
            <a:endParaRPr lang="en-US" sz="2400"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28465"/>
          <a:stretch/>
        </p:blipFill>
        <p:spPr>
          <a:xfrm>
            <a:off x="3242973" y="4330700"/>
            <a:ext cx="4633158" cy="2400300"/>
          </a:xfrm>
          <a:prstGeom prst="rect">
            <a:avLst/>
          </a:prstGeom>
        </p:spPr>
      </p:pic>
    </p:spTree>
    <p:extLst>
      <p:ext uri="{BB962C8B-B14F-4D97-AF65-F5344CB8AC3E}">
        <p14:creationId xmlns:p14="http://schemas.microsoft.com/office/powerpoint/2010/main" val="605895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Characteristics of Students</a:t>
            </a:r>
            <a:endParaRPr lang="en-US" sz="5400" dirty="0"/>
          </a:p>
        </p:txBody>
      </p:sp>
      <p:sp>
        <p:nvSpPr>
          <p:cNvPr id="3" name="Content Placeholder 2"/>
          <p:cNvSpPr>
            <a:spLocks noGrp="1"/>
          </p:cNvSpPr>
          <p:nvPr>
            <p:ph idx="1"/>
          </p:nvPr>
        </p:nvSpPr>
        <p:spPr/>
        <p:txBody>
          <a:bodyPr>
            <a:normAutofit/>
          </a:bodyPr>
          <a:lstStyle/>
          <a:p>
            <a:r>
              <a:rPr lang="en-US" sz="2800" dirty="0" smtClean="0"/>
              <a:t>Fear of Authority</a:t>
            </a:r>
          </a:p>
          <a:p>
            <a:r>
              <a:rPr lang="en-US" sz="2800" dirty="0"/>
              <a:t>Naïveté</a:t>
            </a:r>
          </a:p>
          <a:p>
            <a:r>
              <a:rPr lang="en-US" sz="2800" dirty="0" smtClean="0"/>
              <a:t>Overwhelmed</a:t>
            </a:r>
          </a:p>
          <a:p>
            <a:r>
              <a:rPr lang="en-US" sz="2800" dirty="0" smtClean="0"/>
              <a:t>Head in the Sand/Disinterest</a:t>
            </a:r>
          </a:p>
          <a:p>
            <a:r>
              <a:rPr lang="en-US" sz="2800" dirty="0" smtClean="0"/>
              <a:t>Economic/Financial Issues</a:t>
            </a:r>
            <a:endParaRPr lang="en-US" sz="2800" dirty="0"/>
          </a:p>
        </p:txBody>
      </p:sp>
      <p:pic>
        <p:nvPicPr>
          <p:cNvPr id="4" name="Picture 2"/>
          <p:cNvPicPr>
            <a:picLocks noChangeAspect="1" noChangeArrowheads="1"/>
          </p:cNvPicPr>
          <p:nvPr/>
        </p:nvPicPr>
        <p:blipFill>
          <a:blip r:embed="rId2" cstate="print"/>
          <a:srcRect/>
          <a:stretch>
            <a:fillRect/>
          </a:stretch>
        </p:blipFill>
        <p:spPr bwMode="auto">
          <a:xfrm>
            <a:off x="6785738" y="1920081"/>
            <a:ext cx="4168774" cy="4168774"/>
          </a:xfrm>
          <a:prstGeom prst="rect">
            <a:avLst/>
          </a:prstGeom>
          <a:noFill/>
          <a:ln w="9525">
            <a:noFill/>
            <a:miter lim="800000"/>
            <a:headEnd/>
            <a:tailEnd/>
          </a:ln>
        </p:spPr>
      </p:pic>
    </p:spTree>
    <p:extLst>
      <p:ext uri="{BB962C8B-B14F-4D97-AF65-F5344CB8AC3E}">
        <p14:creationId xmlns:p14="http://schemas.microsoft.com/office/powerpoint/2010/main" val="1854368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Cultural Differences</a:t>
            </a:r>
            <a:endParaRPr lang="en-US" sz="5400" dirty="0"/>
          </a:p>
        </p:txBody>
      </p:sp>
      <p:sp>
        <p:nvSpPr>
          <p:cNvPr id="3" name="Content Placeholder 2"/>
          <p:cNvSpPr>
            <a:spLocks noGrp="1"/>
          </p:cNvSpPr>
          <p:nvPr>
            <p:ph idx="1"/>
          </p:nvPr>
        </p:nvSpPr>
        <p:spPr>
          <a:xfrm>
            <a:off x="5702300" y="2260601"/>
            <a:ext cx="4914900" cy="3327400"/>
          </a:xfrm>
        </p:spPr>
        <p:txBody>
          <a:bodyPr>
            <a:normAutofit/>
          </a:bodyPr>
          <a:lstStyle/>
          <a:p>
            <a:r>
              <a:rPr lang="en-US" sz="2400" dirty="0" smtClean="0"/>
              <a:t>Viewpoint on the law can vary.</a:t>
            </a:r>
          </a:p>
          <a:p>
            <a:r>
              <a:rPr lang="en-US" sz="2400" dirty="0" smtClean="0"/>
              <a:t>Cultural background and family values may influence one’s perspective on the legal system</a:t>
            </a:r>
          </a:p>
          <a:p>
            <a:r>
              <a:rPr lang="en-US" sz="2400" dirty="0" smtClean="0"/>
              <a:t>There may be a stigma with seeking help.</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9084" y="2121906"/>
            <a:ext cx="3475971" cy="3275594"/>
          </a:xfrm>
          <a:prstGeom prst="rect">
            <a:avLst/>
          </a:prstGeom>
        </p:spPr>
      </p:pic>
    </p:spTree>
    <p:extLst>
      <p:ext uri="{BB962C8B-B14F-4D97-AF65-F5344CB8AC3E}">
        <p14:creationId xmlns:p14="http://schemas.microsoft.com/office/powerpoint/2010/main" val="2254770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Who is Today’s Student?</a:t>
            </a:r>
            <a:endParaRPr lang="en-US" sz="5400" dirty="0"/>
          </a:p>
        </p:txBody>
      </p:sp>
      <p:sp>
        <p:nvSpPr>
          <p:cNvPr id="3" name="Content Placeholder 2"/>
          <p:cNvSpPr>
            <a:spLocks noGrp="1"/>
          </p:cNvSpPr>
          <p:nvPr>
            <p:ph idx="1"/>
          </p:nvPr>
        </p:nvSpPr>
        <p:spPr>
          <a:xfrm>
            <a:off x="1261872" y="1828800"/>
            <a:ext cx="8595360" cy="4648200"/>
          </a:xfrm>
        </p:spPr>
        <p:txBody>
          <a:bodyPr>
            <a:normAutofit/>
          </a:bodyPr>
          <a:lstStyle/>
          <a:p>
            <a:endParaRPr lang="en-US" sz="2400" dirty="0" smtClean="0"/>
          </a:p>
          <a:p>
            <a:endParaRPr lang="en-US" sz="2400" dirty="0"/>
          </a:p>
          <a:p>
            <a:r>
              <a:rPr lang="en-US" sz="2400" dirty="0" smtClean="0"/>
              <a:t>Not always traditional 18-25 year olds</a:t>
            </a:r>
          </a:p>
          <a:p>
            <a:r>
              <a:rPr lang="en-US" sz="2400" dirty="0" smtClean="0"/>
              <a:t>Many undergraduate students are commuters, full-time workers, veterans, and/or parents</a:t>
            </a:r>
          </a:p>
          <a:p>
            <a:r>
              <a:rPr lang="en-US" sz="2400" dirty="0" smtClean="0"/>
              <a:t>Increase in international student population?</a:t>
            </a:r>
          </a:p>
        </p:txBody>
      </p:sp>
      <p:sp>
        <p:nvSpPr>
          <p:cNvPr id="4" name="Footer Placeholder 3"/>
          <p:cNvSpPr>
            <a:spLocks noGrp="1"/>
          </p:cNvSpPr>
          <p:nvPr>
            <p:ph type="ftr" sz="quarter" idx="11"/>
          </p:nvPr>
        </p:nvSpPr>
        <p:spPr/>
        <p:txBody>
          <a:bodyPr/>
          <a:lstStyle/>
          <a:p>
            <a:r>
              <a:rPr lang="en-US" smtClean="0"/>
              <a:t>http://nces.ed.gov/programs/coe/indicator_csb.asp</a:t>
            </a:r>
            <a:endParaRPr lang="en-US" dirty="0"/>
          </a:p>
        </p:txBody>
      </p:sp>
    </p:spTree>
    <p:extLst>
      <p:ext uri="{BB962C8B-B14F-4D97-AF65-F5344CB8AC3E}">
        <p14:creationId xmlns:p14="http://schemas.microsoft.com/office/powerpoint/2010/main" val="1490561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Our Mission Statement</a:t>
            </a:r>
            <a:endParaRPr lang="en-US" sz="5400" dirty="0"/>
          </a:p>
        </p:txBody>
      </p:sp>
      <p:sp>
        <p:nvSpPr>
          <p:cNvPr id="3" name="Content Placeholder 2"/>
          <p:cNvSpPr>
            <a:spLocks noGrp="1"/>
          </p:cNvSpPr>
          <p:nvPr>
            <p:ph sz="half" idx="1"/>
          </p:nvPr>
        </p:nvSpPr>
        <p:spPr>
          <a:xfrm>
            <a:off x="1261872" y="1828800"/>
            <a:ext cx="7856728" cy="4559300"/>
          </a:xfrm>
        </p:spPr>
        <p:txBody>
          <a:bodyPr>
            <a:normAutofit fontScale="92500"/>
          </a:bodyPr>
          <a:lstStyle/>
          <a:p>
            <a:pPr marL="0" indent="0" algn="just">
              <a:buNone/>
            </a:pPr>
            <a:r>
              <a:rPr lang="en-US" sz="2800" dirty="0"/>
              <a:t>The mission of Student Legal Services at West Virginia University is to provide counseling, advice, education, and representation to students to assist them to resolve legal issues and to foster and support students’ learning development. SLS is committed to protecting the legal rights and interests of the student body by providing high quality legal and mediation services at no cost to both undergraduate and graduate students, individually and collectively, as well as student government and student organizations.</a:t>
            </a:r>
          </a:p>
          <a:p>
            <a:endParaRPr lang="en-US" dirty="0"/>
          </a:p>
        </p:txBody>
      </p:sp>
    </p:spTree>
    <p:extLst>
      <p:ext uri="{BB962C8B-B14F-4D97-AF65-F5344CB8AC3E}">
        <p14:creationId xmlns:p14="http://schemas.microsoft.com/office/powerpoint/2010/main" val="63605514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TC103457515[[fn=View]]</Template>
  <TotalTime>198</TotalTime>
  <Words>978</Words>
  <Application>Microsoft Office PowerPoint</Application>
  <PresentationFormat>Widescreen</PresentationFormat>
  <Paragraphs>180</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Schoolbook</vt:lpstr>
      <vt:lpstr>Wingdings</vt:lpstr>
      <vt:lpstr>Wingdings 2</vt:lpstr>
      <vt:lpstr>View</vt:lpstr>
      <vt:lpstr>WHY COLLEGE STUDENTS NEED LAWYERS</vt:lpstr>
      <vt:lpstr>The Evolving Role of Student Legal Services</vt:lpstr>
      <vt:lpstr>Role of the Attorney in Student Development</vt:lpstr>
      <vt:lpstr>Services Provided to Students</vt:lpstr>
      <vt:lpstr>The Domino Effect</vt:lpstr>
      <vt:lpstr>Characteristics of Students</vt:lpstr>
      <vt:lpstr>Cultural Differences</vt:lpstr>
      <vt:lpstr>Who is Today’s Student?</vt:lpstr>
      <vt:lpstr>Our Mission Statement</vt:lpstr>
      <vt:lpstr>Recent SLS Statistics-  Jan. 2015 to present</vt:lpstr>
      <vt:lpstr>Best Practices Overview</vt:lpstr>
      <vt:lpstr>Ethics / Conflicts of Interest</vt:lpstr>
      <vt:lpstr>Services Provided</vt:lpstr>
      <vt:lpstr>Services Excluded</vt:lpstr>
      <vt:lpstr>Staffing</vt:lpstr>
      <vt:lpstr>Office Space</vt:lpstr>
      <vt:lpstr>Budget</vt:lpstr>
      <vt:lpstr>Professional Development</vt:lpstr>
      <vt:lpstr>Professional Organizations</vt:lpstr>
      <vt:lpstr>Legal Educational Programming</vt:lpstr>
      <vt:lpstr>Department Review </vt:lpstr>
      <vt:lpstr>Assessment</vt:lpstr>
      <vt:lpstr>Survey Link and Info.</vt:lpstr>
      <vt:lpstr>Contact Information</vt:lpstr>
    </vt:vector>
  </TitlesOfParts>
  <Company>West Virginia University - Student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COLLEGE STUDENTS NEED LAWYERS</dc:title>
  <dc:creator>Rebekah Bofinger</dc:creator>
  <cp:lastModifiedBy>Candice Stadler</cp:lastModifiedBy>
  <cp:revision>19</cp:revision>
  <dcterms:created xsi:type="dcterms:W3CDTF">2014-10-14T13:20:16Z</dcterms:created>
  <dcterms:modified xsi:type="dcterms:W3CDTF">2015-12-02T18:07:51Z</dcterms:modified>
</cp:coreProperties>
</file>